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9" r:id="rId3"/>
    <p:sldId id="258" r:id="rId4"/>
    <p:sldId id="265" r:id="rId5"/>
    <p:sldId id="262" r:id="rId6"/>
    <p:sldId id="261" r:id="rId7"/>
    <p:sldId id="257" r:id="rId8"/>
    <p:sldId id="269" r:id="rId9"/>
    <p:sldId id="264" r:id="rId10"/>
    <p:sldId id="263" r:id="rId11"/>
    <p:sldId id="267" r:id="rId12"/>
    <p:sldId id="268" r:id="rId13"/>
    <p:sldId id="266" r:id="rId14"/>
    <p:sldId id="270" r:id="rId15"/>
    <p:sldId id="271" r:id="rId16"/>
    <p:sldId id="26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57"/>
    <p:restoredTop sz="86966"/>
  </p:normalViewPr>
  <p:slideViewPr>
    <p:cSldViewPr snapToGrid="0" showGuides="1">
      <p:cViewPr varScale="1">
        <p:scale>
          <a:sx n="101" d="100"/>
          <a:sy n="101" d="100"/>
        </p:scale>
        <p:origin x="944" y="184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1FEA34-7873-47DF-AC5E-397EA27D3F4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711CCF-248E-4D7E-AB36-8A64E6AFF7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Learn about lidar</a:t>
          </a:r>
        </a:p>
      </dgm:t>
    </dgm:pt>
    <dgm:pt modelId="{C942B5E6-85B7-4474-86ED-BDE4CF1FE492}" type="parTrans" cxnId="{48C85BE9-B6B6-41F7-B9DB-C0DF2A48AAF5}">
      <dgm:prSet/>
      <dgm:spPr/>
      <dgm:t>
        <a:bodyPr/>
        <a:lstStyle/>
        <a:p>
          <a:endParaRPr lang="en-US"/>
        </a:p>
      </dgm:t>
    </dgm:pt>
    <dgm:pt modelId="{397427B6-74DD-41A9-A243-9E4E3ECC240A}" type="sibTrans" cxnId="{48C85BE9-B6B6-41F7-B9DB-C0DF2A48AAF5}">
      <dgm:prSet/>
      <dgm:spPr/>
      <dgm:t>
        <a:bodyPr/>
        <a:lstStyle/>
        <a:p>
          <a:endParaRPr lang="en-US"/>
        </a:p>
      </dgm:t>
    </dgm:pt>
    <dgm:pt modelId="{D88F3954-14DA-4C0C-93B9-2B0F74E8DFD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What is lidar?</a:t>
          </a:r>
        </a:p>
      </dgm:t>
    </dgm:pt>
    <dgm:pt modelId="{DCB3A0F2-64CC-47E2-8E75-4ADA8D9E8B12}" type="parTrans" cxnId="{769ADA44-49E7-4252-B818-9155145663FE}">
      <dgm:prSet/>
      <dgm:spPr/>
      <dgm:t>
        <a:bodyPr/>
        <a:lstStyle/>
        <a:p>
          <a:endParaRPr lang="en-US"/>
        </a:p>
      </dgm:t>
    </dgm:pt>
    <dgm:pt modelId="{2582F2BD-6760-450A-99E3-A1C0F2B11E46}" type="sibTrans" cxnId="{769ADA44-49E7-4252-B818-9155145663FE}">
      <dgm:prSet/>
      <dgm:spPr/>
      <dgm:t>
        <a:bodyPr/>
        <a:lstStyle/>
        <a:p>
          <a:endParaRPr lang="en-US"/>
        </a:p>
      </dgm:t>
    </dgm:pt>
    <dgm:pt modelId="{03AD8B9D-5A40-44ED-A380-DF78366BB82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Why would you want to use lidar data?</a:t>
          </a:r>
        </a:p>
        <a:p>
          <a:pPr>
            <a:lnSpc>
              <a:spcPct val="100000"/>
            </a:lnSpc>
          </a:pPr>
          <a:r>
            <a:rPr lang="en-US" sz="2000" dirty="0"/>
            <a:t>How can I get lidar data?</a:t>
          </a:r>
        </a:p>
      </dgm:t>
    </dgm:pt>
    <dgm:pt modelId="{8935ABBD-4E4A-4790-ABEF-0E307675A6B7}" type="parTrans" cxnId="{D12BA689-102B-4466-8B74-15DCAD3071A1}">
      <dgm:prSet/>
      <dgm:spPr/>
      <dgm:t>
        <a:bodyPr/>
        <a:lstStyle/>
        <a:p>
          <a:endParaRPr lang="en-US"/>
        </a:p>
      </dgm:t>
    </dgm:pt>
    <dgm:pt modelId="{39963B8B-0E95-4188-A539-64C236017EFF}" type="sibTrans" cxnId="{D12BA689-102B-4466-8B74-15DCAD3071A1}">
      <dgm:prSet/>
      <dgm:spPr/>
      <dgm:t>
        <a:bodyPr/>
        <a:lstStyle/>
        <a:p>
          <a:endParaRPr lang="en-US"/>
        </a:p>
      </dgm:t>
    </dgm:pt>
    <dgm:pt modelId="{6DBAF19D-1020-48B3-BEC8-0F570BE28B3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Learn about processing lidar data</a:t>
          </a:r>
        </a:p>
      </dgm:t>
    </dgm:pt>
    <dgm:pt modelId="{9E0232E4-7A78-4A65-981F-CE3F41F40D72}" type="parTrans" cxnId="{8F888DDE-5C0E-44FA-A7AB-D1A2AB15EE65}">
      <dgm:prSet/>
      <dgm:spPr/>
      <dgm:t>
        <a:bodyPr/>
        <a:lstStyle/>
        <a:p>
          <a:endParaRPr lang="en-US"/>
        </a:p>
      </dgm:t>
    </dgm:pt>
    <dgm:pt modelId="{E3763973-AD1D-4016-96AB-BCB11FABD9B7}" type="sibTrans" cxnId="{8F888DDE-5C0E-44FA-A7AB-D1A2AB15EE65}">
      <dgm:prSet/>
      <dgm:spPr/>
      <dgm:t>
        <a:bodyPr/>
        <a:lstStyle/>
        <a:p>
          <a:endParaRPr lang="en-US"/>
        </a:p>
      </dgm:t>
    </dgm:pt>
    <dgm:pt modelId="{D5845E5F-1161-4B05-B6DE-9B8192F2242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What are common steps in processing lidar data?</a:t>
          </a:r>
        </a:p>
      </dgm:t>
    </dgm:pt>
    <dgm:pt modelId="{22E9A89E-FD4B-4389-B7EF-C7566562C0DB}" type="parTrans" cxnId="{480B3402-F9C7-4A4C-8DBE-DB41B7F5D666}">
      <dgm:prSet/>
      <dgm:spPr/>
      <dgm:t>
        <a:bodyPr/>
        <a:lstStyle/>
        <a:p>
          <a:endParaRPr lang="en-US"/>
        </a:p>
      </dgm:t>
    </dgm:pt>
    <dgm:pt modelId="{E650595E-75A4-42C2-81D8-5F60B990A534}" type="sibTrans" cxnId="{480B3402-F9C7-4A4C-8DBE-DB41B7F5D666}">
      <dgm:prSet/>
      <dgm:spPr/>
      <dgm:t>
        <a:bodyPr/>
        <a:lstStyle/>
        <a:p>
          <a:endParaRPr lang="en-US"/>
        </a:p>
      </dgm:t>
    </dgm:pt>
    <dgm:pt modelId="{91B30A83-E8AA-468B-B8AF-93B89CFD584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Use the </a:t>
          </a:r>
          <a:r>
            <a:rPr lang="en-US" sz="2000" dirty="0" err="1"/>
            <a:t>lidR</a:t>
          </a:r>
          <a:r>
            <a:rPr lang="en-US" sz="2000" dirty="0"/>
            <a:t> package in R to process a lidar dataset</a:t>
          </a:r>
        </a:p>
      </dgm:t>
    </dgm:pt>
    <dgm:pt modelId="{11BCC0EF-6967-4D39-A026-937588829C76}" type="parTrans" cxnId="{A05645A1-5D2F-40FC-8063-AE268D6026C4}">
      <dgm:prSet/>
      <dgm:spPr/>
      <dgm:t>
        <a:bodyPr/>
        <a:lstStyle/>
        <a:p>
          <a:endParaRPr lang="en-US"/>
        </a:p>
      </dgm:t>
    </dgm:pt>
    <dgm:pt modelId="{9CF9EB17-0222-464D-B267-8721CD771522}" type="sibTrans" cxnId="{A05645A1-5D2F-40FC-8063-AE268D6026C4}">
      <dgm:prSet/>
      <dgm:spPr/>
      <dgm:t>
        <a:bodyPr/>
        <a:lstStyle/>
        <a:p>
          <a:endParaRPr lang="en-US"/>
        </a:p>
      </dgm:t>
    </dgm:pt>
    <dgm:pt modelId="{A7D114D4-8F61-4837-BC38-8009D6505FE3}" type="pres">
      <dgm:prSet presAssocID="{051FEA34-7873-47DF-AC5E-397EA27D3F46}" presName="root" presStyleCnt="0">
        <dgm:presLayoutVars>
          <dgm:dir/>
          <dgm:resizeHandles val="exact"/>
        </dgm:presLayoutVars>
      </dgm:prSet>
      <dgm:spPr/>
    </dgm:pt>
    <dgm:pt modelId="{D48F2F11-380B-4FDB-82FD-48423AB4C67B}" type="pres">
      <dgm:prSet presAssocID="{2A711CCF-248E-4D7E-AB36-8A64E6AFF74B}" presName="compNode" presStyleCnt="0"/>
      <dgm:spPr/>
    </dgm:pt>
    <dgm:pt modelId="{BFEF7299-D1BF-451D-B540-763F19500641}" type="pres">
      <dgm:prSet presAssocID="{2A711CCF-248E-4D7E-AB36-8A64E6AFF74B}" presName="bgRect" presStyleLbl="bgShp" presStyleIdx="0" presStyleCnt="2" custScaleY="145118"/>
      <dgm:spPr/>
    </dgm:pt>
    <dgm:pt modelId="{74AE6217-CAD4-4102-89C6-2DE90919DB0F}" type="pres">
      <dgm:prSet presAssocID="{2A711CCF-248E-4D7E-AB36-8A64E6AFF74B}" presName="iconRect" presStyleLbl="node1" presStyleIdx="0" presStyleCnt="2" custScaleX="231811" custScaleY="173993" custLinFactNeighborX="27923" custLinFactNeighborY="147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nd"/>
        </a:ext>
      </dgm:extLst>
    </dgm:pt>
    <dgm:pt modelId="{A4A3ACE2-1784-4FF5-BA45-E1693D61B5EB}" type="pres">
      <dgm:prSet presAssocID="{2A711CCF-248E-4D7E-AB36-8A64E6AFF74B}" presName="spaceRect" presStyleCnt="0"/>
      <dgm:spPr/>
    </dgm:pt>
    <dgm:pt modelId="{D2C302B5-7A34-48C7-B1B8-48D913CD68A7}" type="pres">
      <dgm:prSet presAssocID="{2A711CCF-248E-4D7E-AB36-8A64E6AFF74B}" presName="parTx" presStyleLbl="revTx" presStyleIdx="0" presStyleCnt="4" custScaleX="77560">
        <dgm:presLayoutVars>
          <dgm:chMax val="0"/>
          <dgm:chPref val="0"/>
        </dgm:presLayoutVars>
      </dgm:prSet>
      <dgm:spPr/>
    </dgm:pt>
    <dgm:pt modelId="{F6A57975-DB5A-4004-9077-9BFC486D75E2}" type="pres">
      <dgm:prSet presAssocID="{2A711CCF-248E-4D7E-AB36-8A64E6AFF74B}" presName="desTx" presStyleLbl="revTx" presStyleIdx="1" presStyleCnt="4" custScaleX="109043" custScaleY="119606" custLinFactNeighborX="5730" custLinFactNeighborY="-1617">
        <dgm:presLayoutVars/>
      </dgm:prSet>
      <dgm:spPr/>
    </dgm:pt>
    <dgm:pt modelId="{4E7C8055-C452-4578-8A5A-3F2324B51D6A}" type="pres">
      <dgm:prSet presAssocID="{397427B6-74DD-41A9-A243-9E4E3ECC240A}" presName="sibTrans" presStyleCnt="0"/>
      <dgm:spPr/>
    </dgm:pt>
    <dgm:pt modelId="{B2B35E62-C1EC-417F-9CFA-8DCAE894A74F}" type="pres">
      <dgm:prSet presAssocID="{6DBAF19D-1020-48B3-BEC8-0F570BE28B34}" presName="compNode" presStyleCnt="0"/>
      <dgm:spPr/>
    </dgm:pt>
    <dgm:pt modelId="{A2B1B1D1-2770-4B3F-9878-F33955C86D98}" type="pres">
      <dgm:prSet presAssocID="{6DBAF19D-1020-48B3-BEC8-0F570BE28B34}" presName="bgRect" presStyleLbl="bgShp" presStyleIdx="1" presStyleCnt="2" custScaleY="126158" custLinFactNeighborX="-951" custLinFactNeighborY="963"/>
      <dgm:spPr/>
    </dgm:pt>
    <dgm:pt modelId="{5FBA508B-A9E5-4415-8412-A6EBA15028D2}" type="pres">
      <dgm:prSet presAssocID="{6DBAF19D-1020-48B3-BEC8-0F570BE28B34}" presName="iconRect" presStyleLbl="node1" presStyleIdx="1" presStyleCnt="2" custScaleX="234563" custScaleY="176159" custLinFactNeighborX="32785" custLinFactNeighborY="469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B72B493-029D-451F-A665-7D1D4454E405}" type="pres">
      <dgm:prSet presAssocID="{6DBAF19D-1020-48B3-BEC8-0F570BE28B34}" presName="spaceRect" presStyleCnt="0"/>
      <dgm:spPr/>
    </dgm:pt>
    <dgm:pt modelId="{9D711A07-0263-4A80-B8C6-B6FA29CA4A97}" type="pres">
      <dgm:prSet presAssocID="{6DBAF19D-1020-48B3-BEC8-0F570BE28B34}" presName="parTx" presStyleLbl="revTx" presStyleIdx="2" presStyleCnt="4" custScaleX="82904" custScaleY="135902" custLinFactNeighborX="-1261" custLinFactNeighborY="3233">
        <dgm:presLayoutVars>
          <dgm:chMax val="0"/>
          <dgm:chPref val="0"/>
        </dgm:presLayoutVars>
      </dgm:prSet>
      <dgm:spPr/>
    </dgm:pt>
    <dgm:pt modelId="{FA191E4E-C824-4C67-9E65-E784E116FA12}" type="pres">
      <dgm:prSet presAssocID="{6DBAF19D-1020-48B3-BEC8-0F570BE28B34}" presName="desTx" presStyleLbl="revTx" presStyleIdx="3" presStyleCnt="4" custScaleX="89929" custLinFactNeighborX="-9967" custLinFactNeighborY="3233">
        <dgm:presLayoutVars/>
      </dgm:prSet>
      <dgm:spPr/>
    </dgm:pt>
  </dgm:ptLst>
  <dgm:cxnLst>
    <dgm:cxn modelId="{480B3402-F9C7-4A4C-8DBE-DB41B7F5D666}" srcId="{6DBAF19D-1020-48B3-BEC8-0F570BE28B34}" destId="{D5845E5F-1161-4B05-B6DE-9B8192F2242A}" srcOrd="0" destOrd="0" parTransId="{22E9A89E-FD4B-4389-B7EF-C7566562C0DB}" sibTransId="{E650595E-75A4-42C2-81D8-5F60B990A534}"/>
    <dgm:cxn modelId="{987CFB17-A1DF-4C9B-8845-159408641234}" type="presOf" srcId="{91B30A83-E8AA-468B-B8AF-93B89CFD584C}" destId="{FA191E4E-C824-4C67-9E65-E784E116FA12}" srcOrd="0" destOrd="1" presId="urn:microsoft.com/office/officeart/2018/2/layout/IconVerticalSolidList"/>
    <dgm:cxn modelId="{66FF4A1D-06A0-4C47-9445-FDF4CDD54810}" type="presOf" srcId="{D5845E5F-1161-4B05-B6DE-9B8192F2242A}" destId="{FA191E4E-C824-4C67-9E65-E784E116FA12}" srcOrd="0" destOrd="0" presId="urn:microsoft.com/office/officeart/2018/2/layout/IconVerticalSolidList"/>
    <dgm:cxn modelId="{B6812722-E5E4-466B-BB00-618B4D0259BD}" type="presOf" srcId="{6DBAF19D-1020-48B3-BEC8-0F570BE28B34}" destId="{9D711A07-0263-4A80-B8C6-B6FA29CA4A97}" srcOrd="0" destOrd="0" presId="urn:microsoft.com/office/officeart/2018/2/layout/IconVerticalSolidList"/>
    <dgm:cxn modelId="{769ADA44-49E7-4252-B818-9155145663FE}" srcId="{2A711CCF-248E-4D7E-AB36-8A64E6AFF74B}" destId="{D88F3954-14DA-4C0C-93B9-2B0F74E8DFD0}" srcOrd="0" destOrd="0" parTransId="{DCB3A0F2-64CC-47E2-8E75-4ADA8D9E8B12}" sibTransId="{2582F2BD-6760-450A-99E3-A1C0F2B11E46}"/>
    <dgm:cxn modelId="{64CDF574-5372-45B4-A2F5-496047642439}" type="presOf" srcId="{03AD8B9D-5A40-44ED-A380-DF78366BB825}" destId="{F6A57975-DB5A-4004-9077-9BFC486D75E2}" srcOrd="0" destOrd="1" presId="urn:microsoft.com/office/officeart/2018/2/layout/IconVerticalSolidList"/>
    <dgm:cxn modelId="{D12BA689-102B-4466-8B74-15DCAD3071A1}" srcId="{2A711CCF-248E-4D7E-AB36-8A64E6AFF74B}" destId="{03AD8B9D-5A40-44ED-A380-DF78366BB825}" srcOrd="1" destOrd="0" parTransId="{8935ABBD-4E4A-4790-ABEF-0E307675A6B7}" sibTransId="{39963B8B-0E95-4188-A539-64C236017EFF}"/>
    <dgm:cxn modelId="{A05645A1-5D2F-40FC-8063-AE268D6026C4}" srcId="{6DBAF19D-1020-48B3-BEC8-0F570BE28B34}" destId="{91B30A83-E8AA-468B-B8AF-93B89CFD584C}" srcOrd="1" destOrd="0" parTransId="{11BCC0EF-6967-4D39-A026-937588829C76}" sibTransId="{9CF9EB17-0222-464D-B267-8721CD771522}"/>
    <dgm:cxn modelId="{558BC8AE-A7A9-4AB5-9C65-D02E0256E203}" type="presOf" srcId="{D88F3954-14DA-4C0C-93B9-2B0F74E8DFD0}" destId="{F6A57975-DB5A-4004-9077-9BFC486D75E2}" srcOrd="0" destOrd="0" presId="urn:microsoft.com/office/officeart/2018/2/layout/IconVerticalSolidList"/>
    <dgm:cxn modelId="{7E6290C1-F43F-44E3-B35C-65CFD8402AD3}" type="presOf" srcId="{2A711CCF-248E-4D7E-AB36-8A64E6AFF74B}" destId="{D2C302B5-7A34-48C7-B1B8-48D913CD68A7}" srcOrd="0" destOrd="0" presId="urn:microsoft.com/office/officeart/2018/2/layout/IconVerticalSolidList"/>
    <dgm:cxn modelId="{D33A6FC6-6DEB-4AAB-8A42-94034678FDFD}" type="presOf" srcId="{051FEA34-7873-47DF-AC5E-397EA27D3F46}" destId="{A7D114D4-8F61-4837-BC38-8009D6505FE3}" srcOrd="0" destOrd="0" presId="urn:microsoft.com/office/officeart/2018/2/layout/IconVerticalSolidList"/>
    <dgm:cxn modelId="{8F888DDE-5C0E-44FA-A7AB-D1A2AB15EE65}" srcId="{051FEA34-7873-47DF-AC5E-397EA27D3F46}" destId="{6DBAF19D-1020-48B3-BEC8-0F570BE28B34}" srcOrd="1" destOrd="0" parTransId="{9E0232E4-7A78-4A65-981F-CE3F41F40D72}" sibTransId="{E3763973-AD1D-4016-96AB-BCB11FABD9B7}"/>
    <dgm:cxn modelId="{48C85BE9-B6B6-41F7-B9DB-C0DF2A48AAF5}" srcId="{051FEA34-7873-47DF-AC5E-397EA27D3F46}" destId="{2A711CCF-248E-4D7E-AB36-8A64E6AFF74B}" srcOrd="0" destOrd="0" parTransId="{C942B5E6-85B7-4474-86ED-BDE4CF1FE492}" sibTransId="{397427B6-74DD-41A9-A243-9E4E3ECC240A}"/>
    <dgm:cxn modelId="{EF28EF6C-6E4F-475B-84E5-2BBDDDF3F3D1}" type="presParOf" srcId="{A7D114D4-8F61-4837-BC38-8009D6505FE3}" destId="{D48F2F11-380B-4FDB-82FD-48423AB4C67B}" srcOrd="0" destOrd="0" presId="urn:microsoft.com/office/officeart/2018/2/layout/IconVerticalSolidList"/>
    <dgm:cxn modelId="{67B68545-3A38-42BA-AC71-A6959628F57A}" type="presParOf" srcId="{D48F2F11-380B-4FDB-82FD-48423AB4C67B}" destId="{BFEF7299-D1BF-451D-B540-763F19500641}" srcOrd="0" destOrd="0" presId="urn:microsoft.com/office/officeart/2018/2/layout/IconVerticalSolidList"/>
    <dgm:cxn modelId="{18E37E0F-7F0A-456C-B67B-E66FD7BE24DF}" type="presParOf" srcId="{D48F2F11-380B-4FDB-82FD-48423AB4C67B}" destId="{74AE6217-CAD4-4102-89C6-2DE90919DB0F}" srcOrd="1" destOrd="0" presId="urn:microsoft.com/office/officeart/2018/2/layout/IconVerticalSolidList"/>
    <dgm:cxn modelId="{A297CAAC-A68A-44FF-9FED-3B5D9E0A4230}" type="presParOf" srcId="{D48F2F11-380B-4FDB-82FD-48423AB4C67B}" destId="{A4A3ACE2-1784-4FF5-BA45-E1693D61B5EB}" srcOrd="2" destOrd="0" presId="urn:microsoft.com/office/officeart/2018/2/layout/IconVerticalSolidList"/>
    <dgm:cxn modelId="{1CB70A00-1AB1-4D3D-B5BA-392098E17770}" type="presParOf" srcId="{D48F2F11-380B-4FDB-82FD-48423AB4C67B}" destId="{D2C302B5-7A34-48C7-B1B8-48D913CD68A7}" srcOrd="3" destOrd="0" presId="urn:microsoft.com/office/officeart/2018/2/layout/IconVerticalSolidList"/>
    <dgm:cxn modelId="{427291A8-17A2-41C8-ABFA-FFD91B803826}" type="presParOf" srcId="{D48F2F11-380B-4FDB-82FD-48423AB4C67B}" destId="{F6A57975-DB5A-4004-9077-9BFC486D75E2}" srcOrd="4" destOrd="0" presId="urn:microsoft.com/office/officeart/2018/2/layout/IconVerticalSolidList"/>
    <dgm:cxn modelId="{37099323-B3E3-441F-BF00-18F6EB864CF9}" type="presParOf" srcId="{A7D114D4-8F61-4837-BC38-8009D6505FE3}" destId="{4E7C8055-C452-4578-8A5A-3F2324B51D6A}" srcOrd="1" destOrd="0" presId="urn:microsoft.com/office/officeart/2018/2/layout/IconVerticalSolidList"/>
    <dgm:cxn modelId="{6545A455-E707-4CCF-9CFA-56B0B01FBF17}" type="presParOf" srcId="{A7D114D4-8F61-4837-BC38-8009D6505FE3}" destId="{B2B35E62-C1EC-417F-9CFA-8DCAE894A74F}" srcOrd="2" destOrd="0" presId="urn:microsoft.com/office/officeart/2018/2/layout/IconVerticalSolidList"/>
    <dgm:cxn modelId="{292E6328-6D2C-4D77-99F5-3CE96F9488A6}" type="presParOf" srcId="{B2B35E62-C1EC-417F-9CFA-8DCAE894A74F}" destId="{A2B1B1D1-2770-4B3F-9878-F33955C86D98}" srcOrd="0" destOrd="0" presId="urn:microsoft.com/office/officeart/2018/2/layout/IconVerticalSolidList"/>
    <dgm:cxn modelId="{87BECF80-9CA8-4FCB-BF21-3AAFDDE290CC}" type="presParOf" srcId="{B2B35E62-C1EC-417F-9CFA-8DCAE894A74F}" destId="{5FBA508B-A9E5-4415-8412-A6EBA15028D2}" srcOrd="1" destOrd="0" presId="urn:microsoft.com/office/officeart/2018/2/layout/IconVerticalSolidList"/>
    <dgm:cxn modelId="{14959A8B-31A5-4791-AAAD-9FBC2031A8F2}" type="presParOf" srcId="{B2B35E62-C1EC-417F-9CFA-8DCAE894A74F}" destId="{2B72B493-029D-451F-A665-7D1D4454E405}" srcOrd="2" destOrd="0" presId="urn:microsoft.com/office/officeart/2018/2/layout/IconVerticalSolidList"/>
    <dgm:cxn modelId="{2BF11742-20DD-4DD5-B856-61A1ADB0D9D7}" type="presParOf" srcId="{B2B35E62-C1EC-417F-9CFA-8DCAE894A74F}" destId="{9D711A07-0263-4A80-B8C6-B6FA29CA4A97}" srcOrd="3" destOrd="0" presId="urn:microsoft.com/office/officeart/2018/2/layout/IconVerticalSolidList"/>
    <dgm:cxn modelId="{41477C5A-DAAF-4C4A-9FF0-4E3BF375A102}" type="presParOf" srcId="{B2B35E62-C1EC-417F-9CFA-8DCAE894A74F}" destId="{FA191E4E-C824-4C67-9E65-E784E116FA12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1FEA34-7873-47DF-AC5E-397EA27D3F4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711CCF-248E-4D7E-AB36-8A64E6AFF7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>
                  <a:lumMod val="50000"/>
                  <a:lumOff val="50000"/>
                </a:schemeClr>
              </a:solidFill>
            </a:rPr>
            <a:t>Learn about lidar</a:t>
          </a:r>
        </a:p>
      </dgm:t>
    </dgm:pt>
    <dgm:pt modelId="{C942B5E6-85B7-4474-86ED-BDE4CF1FE492}" type="parTrans" cxnId="{48C85BE9-B6B6-41F7-B9DB-C0DF2A48AAF5}">
      <dgm:prSet/>
      <dgm:spPr/>
      <dgm:t>
        <a:bodyPr/>
        <a:lstStyle/>
        <a:p>
          <a:endParaRPr lang="en-US"/>
        </a:p>
      </dgm:t>
    </dgm:pt>
    <dgm:pt modelId="{397427B6-74DD-41A9-A243-9E4E3ECC240A}" type="sibTrans" cxnId="{48C85BE9-B6B6-41F7-B9DB-C0DF2A48AAF5}">
      <dgm:prSet/>
      <dgm:spPr/>
      <dgm:t>
        <a:bodyPr/>
        <a:lstStyle/>
        <a:p>
          <a:endParaRPr lang="en-US"/>
        </a:p>
      </dgm:t>
    </dgm:pt>
    <dgm:pt modelId="{D88F3954-14DA-4C0C-93B9-2B0F74E8DFD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solidFill>
                <a:schemeClr val="tx1">
                  <a:lumMod val="50000"/>
                  <a:lumOff val="50000"/>
                </a:schemeClr>
              </a:solidFill>
            </a:rPr>
            <a:t>What is lidar?</a:t>
          </a:r>
        </a:p>
      </dgm:t>
    </dgm:pt>
    <dgm:pt modelId="{DCB3A0F2-64CC-47E2-8E75-4ADA8D9E8B12}" type="parTrans" cxnId="{769ADA44-49E7-4252-B818-9155145663FE}">
      <dgm:prSet/>
      <dgm:spPr/>
      <dgm:t>
        <a:bodyPr/>
        <a:lstStyle/>
        <a:p>
          <a:endParaRPr lang="en-US"/>
        </a:p>
      </dgm:t>
    </dgm:pt>
    <dgm:pt modelId="{2582F2BD-6760-450A-99E3-A1C0F2B11E46}" type="sibTrans" cxnId="{769ADA44-49E7-4252-B818-9155145663FE}">
      <dgm:prSet/>
      <dgm:spPr/>
      <dgm:t>
        <a:bodyPr/>
        <a:lstStyle/>
        <a:p>
          <a:endParaRPr lang="en-US"/>
        </a:p>
      </dgm:t>
    </dgm:pt>
    <dgm:pt modelId="{03AD8B9D-5A40-44ED-A380-DF78366BB82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solidFill>
                <a:schemeClr val="tx1">
                  <a:lumMod val="50000"/>
                  <a:lumOff val="50000"/>
                </a:schemeClr>
              </a:solidFill>
            </a:rPr>
            <a:t>Why would you want to use lidar data?</a:t>
          </a:r>
        </a:p>
        <a:p>
          <a:pPr>
            <a:lnSpc>
              <a:spcPct val="100000"/>
            </a:lnSpc>
          </a:pPr>
          <a:r>
            <a:rPr lang="en-US" sz="2000" dirty="0">
              <a:solidFill>
                <a:schemeClr val="tx1">
                  <a:lumMod val="50000"/>
                  <a:lumOff val="50000"/>
                </a:schemeClr>
              </a:solidFill>
            </a:rPr>
            <a:t>How can I get lidar data?</a:t>
          </a:r>
        </a:p>
      </dgm:t>
    </dgm:pt>
    <dgm:pt modelId="{8935ABBD-4E4A-4790-ABEF-0E307675A6B7}" type="parTrans" cxnId="{D12BA689-102B-4466-8B74-15DCAD3071A1}">
      <dgm:prSet/>
      <dgm:spPr/>
      <dgm:t>
        <a:bodyPr/>
        <a:lstStyle/>
        <a:p>
          <a:endParaRPr lang="en-US"/>
        </a:p>
      </dgm:t>
    </dgm:pt>
    <dgm:pt modelId="{39963B8B-0E95-4188-A539-64C236017EFF}" type="sibTrans" cxnId="{D12BA689-102B-4466-8B74-15DCAD3071A1}">
      <dgm:prSet/>
      <dgm:spPr/>
      <dgm:t>
        <a:bodyPr/>
        <a:lstStyle/>
        <a:p>
          <a:endParaRPr lang="en-US"/>
        </a:p>
      </dgm:t>
    </dgm:pt>
    <dgm:pt modelId="{6DBAF19D-1020-48B3-BEC8-0F570BE28B3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Learn about processing lidar data</a:t>
          </a:r>
        </a:p>
      </dgm:t>
    </dgm:pt>
    <dgm:pt modelId="{9E0232E4-7A78-4A65-981F-CE3F41F40D72}" type="parTrans" cxnId="{8F888DDE-5C0E-44FA-A7AB-D1A2AB15EE65}">
      <dgm:prSet/>
      <dgm:spPr/>
      <dgm:t>
        <a:bodyPr/>
        <a:lstStyle/>
        <a:p>
          <a:endParaRPr lang="en-US"/>
        </a:p>
      </dgm:t>
    </dgm:pt>
    <dgm:pt modelId="{E3763973-AD1D-4016-96AB-BCB11FABD9B7}" type="sibTrans" cxnId="{8F888DDE-5C0E-44FA-A7AB-D1A2AB15EE65}">
      <dgm:prSet/>
      <dgm:spPr/>
      <dgm:t>
        <a:bodyPr/>
        <a:lstStyle/>
        <a:p>
          <a:endParaRPr lang="en-US"/>
        </a:p>
      </dgm:t>
    </dgm:pt>
    <dgm:pt modelId="{D5845E5F-1161-4B05-B6DE-9B8192F2242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What are common steps in processing lidar data?</a:t>
          </a:r>
        </a:p>
      </dgm:t>
    </dgm:pt>
    <dgm:pt modelId="{22E9A89E-FD4B-4389-B7EF-C7566562C0DB}" type="parTrans" cxnId="{480B3402-F9C7-4A4C-8DBE-DB41B7F5D666}">
      <dgm:prSet/>
      <dgm:spPr/>
      <dgm:t>
        <a:bodyPr/>
        <a:lstStyle/>
        <a:p>
          <a:endParaRPr lang="en-US"/>
        </a:p>
      </dgm:t>
    </dgm:pt>
    <dgm:pt modelId="{E650595E-75A4-42C2-81D8-5F60B990A534}" type="sibTrans" cxnId="{480B3402-F9C7-4A4C-8DBE-DB41B7F5D666}">
      <dgm:prSet/>
      <dgm:spPr/>
      <dgm:t>
        <a:bodyPr/>
        <a:lstStyle/>
        <a:p>
          <a:endParaRPr lang="en-US"/>
        </a:p>
      </dgm:t>
    </dgm:pt>
    <dgm:pt modelId="{91B30A83-E8AA-468B-B8AF-93B89CFD584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Use the </a:t>
          </a:r>
          <a:r>
            <a:rPr lang="en-US" sz="2000" dirty="0" err="1"/>
            <a:t>lidR</a:t>
          </a:r>
          <a:r>
            <a:rPr lang="en-US" sz="2000" dirty="0"/>
            <a:t> package in R to process a lidar dataset</a:t>
          </a:r>
        </a:p>
      </dgm:t>
    </dgm:pt>
    <dgm:pt modelId="{11BCC0EF-6967-4D39-A026-937588829C76}" type="parTrans" cxnId="{A05645A1-5D2F-40FC-8063-AE268D6026C4}">
      <dgm:prSet/>
      <dgm:spPr/>
      <dgm:t>
        <a:bodyPr/>
        <a:lstStyle/>
        <a:p>
          <a:endParaRPr lang="en-US"/>
        </a:p>
      </dgm:t>
    </dgm:pt>
    <dgm:pt modelId="{9CF9EB17-0222-464D-B267-8721CD771522}" type="sibTrans" cxnId="{A05645A1-5D2F-40FC-8063-AE268D6026C4}">
      <dgm:prSet/>
      <dgm:spPr/>
      <dgm:t>
        <a:bodyPr/>
        <a:lstStyle/>
        <a:p>
          <a:endParaRPr lang="en-US"/>
        </a:p>
      </dgm:t>
    </dgm:pt>
    <dgm:pt modelId="{A7D114D4-8F61-4837-BC38-8009D6505FE3}" type="pres">
      <dgm:prSet presAssocID="{051FEA34-7873-47DF-AC5E-397EA27D3F46}" presName="root" presStyleCnt="0">
        <dgm:presLayoutVars>
          <dgm:dir/>
          <dgm:resizeHandles val="exact"/>
        </dgm:presLayoutVars>
      </dgm:prSet>
      <dgm:spPr/>
    </dgm:pt>
    <dgm:pt modelId="{D48F2F11-380B-4FDB-82FD-48423AB4C67B}" type="pres">
      <dgm:prSet presAssocID="{2A711CCF-248E-4D7E-AB36-8A64E6AFF74B}" presName="compNode" presStyleCnt="0"/>
      <dgm:spPr/>
    </dgm:pt>
    <dgm:pt modelId="{BFEF7299-D1BF-451D-B540-763F19500641}" type="pres">
      <dgm:prSet presAssocID="{2A711CCF-248E-4D7E-AB36-8A64E6AFF74B}" presName="bgRect" presStyleLbl="bgShp" presStyleIdx="0" presStyleCnt="2" custScaleY="145118"/>
      <dgm:spPr>
        <a:solidFill>
          <a:schemeClr val="bg2"/>
        </a:solidFill>
      </dgm:spPr>
    </dgm:pt>
    <dgm:pt modelId="{74AE6217-CAD4-4102-89C6-2DE90919DB0F}" type="pres">
      <dgm:prSet presAssocID="{2A711CCF-248E-4D7E-AB36-8A64E6AFF74B}" presName="iconRect" presStyleLbl="node1" presStyleIdx="0" presStyleCnt="2" custScaleX="231811" custScaleY="173993" custLinFactNeighborX="27923" custLinFactNeighborY="147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solidFill>
            <a:schemeClr val="tx2">
              <a:lumMod val="75000"/>
              <a:lumOff val="2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Send"/>
        </a:ext>
      </dgm:extLst>
    </dgm:pt>
    <dgm:pt modelId="{A4A3ACE2-1784-4FF5-BA45-E1693D61B5EB}" type="pres">
      <dgm:prSet presAssocID="{2A711CCF-248E-4D7E-AB36-8A64E6AFF74B}" presName="spaceRect" presStyleCnt="0"/>
      <dgm:spPr/>
    </dgm:pt>
    <dgm:pt modelId="{D2C302B5-7A34-48C7-B1B8-48D913CD68A7}" type="pres">
      <dgm:prSet presAssocID="{2A711CCF-248E-4D7E-AB36-8A64E6AFF74B}" presName="parTx" presStyleLbl="revTx" presStyleIdx="0" presStyleCnt="4" custScaleX="77560">
        <dgm:presLayoutVars>
          <dgm:chMax val="0"/>
          <dgm:chPref val="0"/>
        </dgm:presLayoutVars>
      </dgm:prSet>
      <dgm:spPr/>
    </dgm:pt>
    <dgm:pt modelId="{F6A57975-DB5A-4004-9077-9BFC486D75E2}" type="pres">
      <dgm:prSet presAssocID="{2A711CCF-248E-4D7E-AB36-8A64E6AFF74B}" presName="desTx" presStyleLbl="revTx" presStyleIdx="1" presStyleCnt="4" custScaleX="109043" custScaleY="119606" custLinFactNeighborX="5730" custLinFactNeighborY="-1617">
        <dgm:presLayoutVars/>
      </dgm:prSet>
      <dgm:spPr/>
    </dgm:pt>
    <dgm:pt modelId="{4E7C8055-C452-4578-8A5A-3F2324B51D6A}" type="pres">
      <dgm:prSet presAssocID="{397427B6-74DD-41A9-A243-9E4E3ECC240A}" presName="sibTrans" presStyleCnt="0"/>
      <dgm:spPr/>
    </dgm:pt>
    <dgm:pt modelId="{B2B35E62-C1EC-417F-9CFA-8DCAE894A74F}" type="pres">
      <dgm:prSet presAssocID="{6DBAF19D-1020-48B3-BEC8-0F570BE28B34}" presName="compNode" presStyleCnt="0"/>
      <dgm:spPr/>
    </dgm:pt>
    <dgm:pt modelId="{A2B1B1D1-2770-4B3F-9878-F33955C86D98}" type="pres">
      <dgm:prSet presAssocID="{6DBAF19D-1020-48B3-BEC8-0F570BE28B34}" presName="bgRect" presStyleLbl="bgShp" presStyleIdx="1" presStyleCnt="2" custScaleY="126158" custLinFactNeighborX="-951" custLinFactNeighborY="963"/>
      <dgm:spPr/>
    </dgm:pt>
    <dgm:pt modelId="{5FBA508B-A9E5-4415-8412-A6EBA15028D2}" type="pres">
      <dgm:prSet presAssocID="{6DBAF19D-1020-48B3-BEC8-0F570BE28B34}" presName="iconRect" presStyleLbl="node1" presStyleIdx="1" presStyleCnt="2" custScaleX="234563" custScaleY="176159" custLinFactNeighborX="32785" custLinFactNeighborY="469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B72B493-029D-451F-A665-7D1D4454E405}" type="pres">
      <dgm:prSet presAssocID="{6DBAF19D-1020-48B3-BEC8-0F570BE28B34}" presName="spaceRect" presStyleCnt="0"/>
      <dgm:spPr/>
    </dgm:pt>
    <dgm:pt modelId="{9D711A07-0263-4A80-B8C6-B6FA29CA4A97}" type="pres">
      <dgm:prSet presAssocID="{6DBAF19D-1020-48B3-BEC8-0F570BE28B34}" presName="parTx" presStyleLbl="revTx" presStyleIdx="2" presStyleCnt="4" custScaleX="82904" custScaleY="135902" custLinFactNeighborX="-1261" custLinFactNeighborY="3233">
        <dgm:presLayoutVars>
          <dgm:chMax val="0"/>
          <dgm:chPref val="0"/>
        </dgm:presLayoutVars>
      </dgm:prSet>
      <dgm:spPr/>
    </dgm:pt>
    <dgm:pt modelId="{FA191E4E-C824-4C67-9E65-E784E116FA12}" type="pres">
      <dgm:prSet presAssocID="{6DBAF19D-1020-48B3-BEC8-0F570BE28B34}" presName="desTx" presStyleLbl="revTx" presStyleIdx="3" presStyleCnt="4" custScaleX="89929" custLinFactNeighborX="-9967" custLinFactNeighborY="3233">
        <dgm:presLayoutVars/>
      </dgm:prSet>
      <dgm:spPr/>
    </dgm:pt>
  </dgm:ptLst>
  <dgm:cxnLst>
    <dgm:cxn modelId="{480B3402-F9C7-4A4C-8DBE-DB41B7F5D666}" srcId="{6DBAF19D-1020-48B3-BEC8-0F570BE28B34}" destId="{D5845E5F-1161-4B05-B6DE-9B8192F2242A}" srcOrd="0" destOrd="0" parTransId="{22E9A89E-FD4B-4389-B7EF-C7566562C0DB}" sibTransId="{E650595E-75A4-42C2-81D8-5F60B990A534}"/>
    <dgm:cxn modelId="{987CFB17-A1DF-4C9B-8845-159408641234}" type="presOf" srcId="{91B30A83-E8AA-468B-B8AF-93B89CFD584C}" destId="{FA191E4E-C824-4C67-9E65-E784E116FA12}" srcOrd="0" destOrd="1" presId="urn:microsoft.com/office/officeart/2018/2/layout/IconVerticalSolidList"/>
    <dgm:cxn modelId="{66FF4A1D-06A0-4C47-9445-FDF4CDD54810}" type="presOf" srcId="{D5845E5F-1161-4B05-B6DE-9B8192F2242A}" destId="{FA191E4E-C824-4C67-9E65-E784E116FA12}" srcOrd="0" destOrd="0" presId="urn:microsoft.com/office/officeart/2018/2/layout/IconVerticalSolidList"/>
    <dgm:cxn modelId="{B6812722-E5E4-466B-BB00-618B4D0259BD}" type="presOf" srcId="{6DBAF19D-1020-48B3-BEC8-0F570BE28B34}" destId="{9D711A07-0263-4A80-B8C6-B6FA29CA4A97}" srcOrd="0" destOrd="0" presId="urn:microsoft.com/office/officeart/2018/2/layout/IconVerticalSolidList"/>
    <dgm:cxn modelId="{769ADA44-49E7-4252-B818-9155145663FE}" srcId="{2A711CCF-248E-4D7E-AB36-8A64E6AFF74B}" destId="{D88F3954-14DA-4C0C-93B9-2B0F74E8DFD0}" srcOrd="0" destOrd="0" parTransId="{DCB3A0F2-64CC-47E2-8E75-4ADA8D9E8B12}" sibTransId="{2582F2BD-6760-450A-99E3-A1C0F2B11E46}"/>
    <dgm:cxn modelId="{64CDF574-5372-45B4-A2F5-496047642439}" type="presOf" srcId="{03AD8B9D-5A40-44ED-A380-DF78366BB825}" destId="{F6A57975-DB5A-4004-9077-9BFC486D75E2}" srcOrd="0" destOrd="1" presId="urn:microsoft.com/office/officeart/2018/2/layout/IconVerticalSolidList"/>
    <dgm:cxn modelId="{D12BA689-102B-4466-8B74-15DCAD3071A1}" srcId="{2A711CCF-248E-4D7E-AB36-8A64E6AFF74B}" destId="{03AD8B9D-5A40-44ED-A380-DF78366BB825}" srcOrd="1" destOrd="0" parTransId="{8935ABBD-4E4A-4790-ABEF-0E307675A6B7}" sibTransId="{39963B8B-0E95-4188-A539-64C236017EFF}"/>
    <dgm:cxn modelId="{A05645A1-5D2F-40FC-8063-AE268D6026C4}" srcId="{6DBAF19D-1020-48B3-BEC8-0F570BE28B34}" destId="{91B30A83-E8AA-468B-B8AF-93B89CFD584C}" srcOrd="1" destOrd="0" parTransId="{11BCC0EF-6967-4D39-A026-937588829C76}" sibTransId="{9CF9EB17-0222-464D-B267-8721CD771522}"/>
    <dgm:cxn modelId="{558BC8AE-A7A9-4AB5-9C65-D02E0256E203}" type="presOf" srcId="{D88F3954-14DA-4C0C-93B9-2B0F74E8DFD0}" destId="{F6A57975-DB5A-4004-9077-9BFC486D75E2}" srcOrd="0" destOrd="0" presId="urn:microsoft.com/office/officeart/2018/2/layout/IconVerticalSolidList"/>
    <dgm:cxn modelId="{7E6290C1-F43F-44E3-B35C-65CFD8402AD3}" type="presOf" srcId="{2A711CCF-248E-4D7E-AB36-8A64E6AFF74B}" destId="{D2C302B5-7A34-48C7-B1B8-48D913CD68A7}" srcOrd="0" destOrd="0" presId="urn:microsoft.com/office/officeart/2018/2/layout/IconVerticalSolidList"/>
    <dgm:cxn modelId="{D33A6FC6-6DEB-4AAB-8A42-94034678FDFD}" type="presOf" srcId="{051FEA34-7873-47DF-AC5E-397EA27D3F46}" destId="{A7D114D4-8F61-4837-BC38-8009D6505FE3}" srcOrd="0" destOrd="0" presId="urn:microsoft.com/office/officeart/2018/2/layout/IconVerticalSolidList"/>
    <dgm:cxn modelId="{8F888DDE-5C0E-44FA-A7AB-D1A2AB15EE65}" srcId="{051FEA34-7873-47DF-AC5E-397EA27D3F46}" destId="{6DBAF19D-1020-48B3-BEC8-0F570BE28B34}" srcOrd="1" destOrd="0" parTransId="{9E0232E4-7A78-4A65-981F-CE3F41F40D72}" sibTransId="{E3763973-AD1D-4016-96AB-BCB11FABD9B7}"/>
    <dgm:cxn modelId="{48C85BE9-B6B6-41F7-B9DB-C0DF2A48AAF5}" srcId="{051FEA34-7873-47DF-AC5E-397EA27D3F46}" destId="{2A711CCF-248E-4D7E-AB36-8A64E6AFF74B}" srcOrd="0" destOrd="0" parTransId="{C942B5E6-85B7-4474-86ED-BDE4CF1FE492}" sibTransId="{397427B6-74DD-41A9-A243-9E4E3ECC240A}"/>
    <dgm:cxn modelId="{EF28EF6C-6E4F-475B-84E5-2BBDDDF3F3D1}" type="presParOf" srcId="{A7D114D4-8F61-4837-BC38-8009D6505FE3}" destId="{D48F2F11-380B-4FDB-82FD-48423AB4C67B}" srcOrd="0" destOrd="0" presId="urn:microsoft.com/office/officeart/2018/2/layout/IconVerticalSolidList"/>
    <dgm:cxn modelId="{67B68545-3A38-42BA-AC71-A6959628F57A}" type="presParOf" srcId="{D48F2F11-380B-4FDB-82FD-48423AB4C67B}" destId="{BFEF7299-D1BF-451D-B540-763F19500641}" srcOrd="0" destOrd="0" presId="urn:microsoft.com/office/officeart/2018/2/layout/IconVerticalSolidList"/>
    <dgm:cxn modelId="{18E37E0F-7F0A-456C-B67B-E66FD7BE24DF}" type="presParOf" srcId="{D48F2F11-380B-4FDB-82FD-48423AB4C67B}" destId="{74AE6217-CAD4-4102-89C6-2DE90919DB0F}" srcOrd="1" destOrd="0" presId="urn:microsoft.com/office/officeart/2018/2/layout/IconVerticalSolidList"/>
    <dgm:cxn modelId="{A297CAAC-A68A-44FF-9FED-3B5D9E0A4230}" type="presParOf" srcId="{D48F2F11-380B-4FDB-82FD-48423AB4C67B}" destId="{A4A3ACE2-1784-4FF5-BA45-E1693D61B5EB}" srcOrd="2" destOrd="0" presId="urn:microsoft.com/office/officeart/2018/2/layout/IconVerticalSolidList"/>
    <dgm:cxn modelId="{1CB70A00-1AB1-4D3D-B5BA-392098E17770}" type="presParOf" srcId="{D48F2F11-380B-4FDB-82FD-48423AB4C67B}" destId="{D2C302B5-7A34-48C7-B1B8-48D913CD68A7}" srcOrd="3" destOrd="0" presId="urn:microsoft.com/office/officeart/2018/2/layout/IconVerticalSolidList"/>
    <dgm:cxn modelId="{427291A8-17A2-41C8-ABFA-FFD91B803826}" type="presParOf" srcId="{D48F2F11-380B-4FDB-82FD-48423AB4C67B}" destId="{F6A57975-DB5A-4004-9077-9BFC486D75E2}" srcOrd="4" destOrd="0" presId="urn:microsoft.com/office/officeart/2018/2/layout/IconVerticalSolidList"/>
    <dgm:cxn modelId="{37099323-B3E3-441F-BF00-18F6EB864CF9}" type="presParOf" srcId="{A7D114D4-8F61-4837-BC38-8009D6505FE3}" destId="{4E7C8055-C452-4578-8A5A-3F2324B51D6A}" srcOrd="1" destOrd="0" presId="urn:microsoft.com/office/officeart/2018/2/layout/IconVerticalSolidList"/>
    <dgm:cxn modelId="{6545A455-E707-4CCF-9CFA-56B0B01FBF17}" type="presParOf" srcId="{A7D114D4-8F61-4837-BC38-8009D6505FE3}" destId="{B2B35E62-C1EC-417F-9CFA-8DCAE894A74F}" srcOrd="2" destOrd="0" presId="urn:microsoft.com/office/officeart/2018/2/layout/IconVerticalSolidList"/>
    <dgm:cxn modelId="{292E6328-6D2C-4D77-99F5-3CE96F9488A6}" type="presParOf" srcId="{B2B35E62-C1EC-417F-9CFA-8DCAE894A74F}" destId="{A2B1B1D1-2770-4B3F-9878-F33955C86D98}" srcOrd="0" destOrd="0" presId="urn:microsoft.com/office/officeart/2018/2/layout/IconVerticalSolidList"/>
    <dgm:cxn modelId="{87BECF80-9CA8-4FCB-BF21-3AAFDDE290CC}" type="presParOf" srcId="{B2B35E62-C1EC-417F-9CFA-8DCAE894A74F}" destId="{5FBA508B-A9E5-4415-8412-A6EBA15028D2}" srcOrd="1" destOrd="0" presId="urn:microsoft.com/office/officeart/2018/2/layout/IconVerticalSolidList"/>
    <dgm:cxn modelId="{14959A8B-31A5-4791-AAAD-9FBC2031A8F2}" type="presParOf" srcId="{B2B35E62-C1EC-417F-9CFA-8DCAE894A74F}" destId="{2B72B493-029D-451F-A665-7D1D4454E405}" srcOrd="2" destOrd="0" presId="urn:microsoft.com/office/officeart/2018/2/layout/IconVerticalSolidList"/>
    <dgm:cxn modelId="{2BF11742-20DD-4DD5-B856-61A1ADB0D9D7}" type="presParOf" srcId="{B2B35E62-C1EC-417F-9CFA-8DCAE894A74F}" destId="{9D711A07-0263-4A80-B8C6-B6FA29CA4A97}" srcOrd="3" destOrd="0" presId="urn:microsoft.com/office/officeart/2018/2/layout/IconVerticalSolidList"/>
    <dgm:cxn modelId="{41477C5A-DAAF-4C4A-9FF0-4E3BF375A102}" type="presParOf" srcId="{B2B35E62-C1EC-417F-9CFA-8DCAE894A74F}" destId="{FA191E4E-C824-4C67-9E65-E784E116FA12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EF7299-D1BF-451D-B540-763F19500641}">
      <dsp:nvSpPr>
        <dsp:cNvPr id="0" name=""/>
        <dsp:cNvSpPr/>
      </dsp:nvSpPr>
      <dsp:spPr>
        <a:xfrm>
          <a:off x="34076" y="186065"/>
          <a:ext cx="10515600" cy="188698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AE6217-CAD4-4102-89C6-2DE90919DB0F}">
      <dsp:nvSpPr>
        <dsp:cNvPr id="0" name=""/>
        <dsp:cNvSpPr/>
      </dsp:nvSpPr>
      <dsp:spPr>
        <a:xfrm>
          <a:off x="155780" y="517896"/>
          <a:ext cx="1657843" cy="12443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C302B5-7A34-48C7-B1B8-48D913CD68A7}">
      <dsp:nvSpPr>
        <dsp:cNvPr id="0" name=""/>
        <dsp:cNvSpPr/>
      </dsp:nvSpPr>
      <dsp:spPr>
        <a:xfrm>
          <a:off x="1947725" y="479402"/>
          <a:ext cx="2846571" cy="13003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616" tIns="137616" rIns="137616" bIns="13761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Learn about lidar</a:t>
          </a:r>
        </a:p>
      </dsp:txBody>
      <dsp:txXfrm>
        <a:off x="1947725" y="479402"/>
        <a:ext cx="2846571" cy="1300309"/>
      </dsp:txXfrm>
    </dsp:sp>
    <dsp:sp modelId="{F6A57975-DB5A-4004-9077-9BFC486D75E2}">
      <dsp:nvSpPr>
        <dsp:cNvPr id="0" name=""/>
        <dsp:cNvSpPr/>
      </dsp:nvSpPr>
      <dsp:spPr>
        <a:xfrm>
          <a:off x="5257797" y="330906"/>
          <a:ext cx="4665715" cy="1555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616" tIns="137616" rIns="137616" bIns="13761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What is lidar?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Why would you want to use lidar data?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How can I get lidar data?</a:t>
          </a:r>
        </a:p>
      </dsp:txBody>
      <dsp:txXfrm>
        <a:off x="5257797" y="330906"/>
        <a:ext cx="4665715" cy="1555248"/>
      </dsp:txXfrm>
    </dsp:sp>
    <dsp:sp modelId="{A2B1B1D1-2770-4B3F-9878-F33955C86D98}">
      <dsp:nvSpPr>
        <dsp:cNvPr id="0" name=""/>
        <dsp:cNvSpPr/>
      </dsp:nvSpPr>
      <dsp:spPr>
        <a:xfrm>
          <a:off x="0" y="2473999"/>
          <a:ext cx="10515600" cy="164044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BA508B-A9E5-4415-8412-A6EBA15028D2}">
      <dsp:nvSpPr>
        <dsp:cNvPr id="0" name=""/>
        <dsp:cNvSpPr/>
      </dsp:nvSpPr>
      <dsp:spPr>
        <a:xfrm>
          <a:off x="190551" y="2685322"/>
          <a:ext cx="1677524" cy="12598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711A07-0263-4A80-B8C6-B6FA29CA4A97}">
      <dsp:nvSpPr>
        <dsp:cNvPr id="0" name=""/>
        <dsp:cNvSpPr/>
      </dsp:nvSpPr>
      <dsp:spPr>
        <a:xfrm>
          <a:off x="1831645" y="2440164"/>
          <a:ext cx="3252351" cy="1767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616" tIns="137616" rIns="137616" bIns="13761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Learn about processing lidar data</a:t>
          </a:r>
        </a:p>
      </dsp:txBody>
      <dsp:txXfrm>
        <a:off x="1831645" y="2440164"/>
        <a:ext cx="3252351" cy="1767146"/>
      </dsp:txXfrm>
    </dsp:sp>
    <dsp:sp modelId="{FA191E4E-C824-4C67-9E65-E784E116FA12}">
      <dsp:nvSpPr>
        <dsp:cNvPr id="0" name=""/>
        <dsp:cNvSpPr/>
      </dsp:nvSpPr>
      <dsp:spPr>
        <a:xfrm>
          <a:off x="5257800" y="2673583"/>
          <a:ext cx="3847868" cy="13003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616" tIns="137616" rIns="137616" bIns="13761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What are common steps in processing lidar data?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Use the </a:t>
          </a:r>
          <a:r>
            <a:rPr lang="en-US" sz="2000" kern="1200" dirty="0" err="1"/>
            <a:t>lidR</a:t>
          </a:r>
          <a:r>
            <a:rPr lang="en-US" sz="2000" kern="1200" dirty="0"/>
            <a:t> package in R to process a lidar dataset</a:t>
          </a:r>
        </a:p>
      </dsp:txBody>
      <dsp:txXfrm>
        <a:off x="5257800" y="2673583"/>
        <a:ext cx="3847868" cy="13003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EF7299-D1BF-451D-B540-763F19500641}">
      <dsp:nvSpPr>
        <dsp:cNvPr id="0" name=""/>
        <dsp:cNvSpPr/>
      </dsp:nvSpPr>
      <dsp:spPr>
        <a:xfrm>
          <a:off x="34076" y="186065"/>
          <a:ext cx="10515600" cy="1886983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AE6217-CAD4-4102-89C6-2DE90919DB0F}">
      <dsp:nvSpPr>
        <dsp:cNvPr id="0" name=""/>
        <dsp:cNvSpPr/>
      </dsp:nvSpPr>
      <dsp:spPr>
        <a:xfrm>
          <a:off x="155780" y="517896"/>
          <a:ext cx="1657843" cy="12443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tx2">
              <a:lumMod val="75000"/>
              <a:lumOff val="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C302B5-7A34-48C7-B1B8-48D913CD68A7}">
      <dsp:nvSpPr>
        <dsp:cNvPr id="0" name=""/>
        <dsp:cNvSpPr/>
      </dsp:nvSpPr>
      <dsp:spPr>
        <a:xfrm>
          <a:off x="1947725" y="479402"/>
          <a:ext cx="2846571" cy="13003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616" tIns="137616" rIns="137616" bIns="13761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tx1">
                  <a:lumMod val="50000"/>
                  <a:lumOff val="50000"/>
                </a:schemeClr>
              </a:solidFill>
            </a:rPr>
            <a:t>Learn about lidar</a:t>
          </a:r>
        </a:p>
      </dsp:txBody>
      <dsp:txXfrm>
        <a:off x="1947725" y="479402"/>
        <a:ext cx="2846571" cy="1300309"/>
      </dsp:txXfrm>
    </dsp:sp>
    <dsp:sp modelId="{F6A57975-DB5A-4004-9077-9BFC486D75E2}">
      <dsp:nvSpPr>
        <dsp:cNvPr id="0" name=""/>
        <dsp:cNvSpPr/>
      </dsp:nvSpPr>
      <dsp:spPr>
        <a:xfrm>
          <a:off x="5257797" y="330906"/>
          <a:ext cx="4665715" cy="1555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616" tIns="137616" rIns="137616" bIns="13761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>
                  <a:lumMod val="50000"/>
                  <a:lumOff val="50000"/>
                </a:schemeClr>
              </a:solidFill>
            </a:rPr>
            <a:t>What is lidar?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>
                  <a:lumMod val="50000"/>
                  <a:lumOff val="50000"/>
                </a:schemeClr>
              </a:solidFill>
            </a:rPr>
            <a:t>Why would you want to use lidar data?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>
                  <a:lumMod val="50000"/>
                  <a:lumOff val="50000"/>
                </a:schemeClr>
              </a:solidFill>
            </a:rPr>
            <a:t>How can I get lidar data?</a:t>
          </a:r>
        </a:p>
      </dsp:txBody>
      <dsp:txXfrm>
        <a:off x="5257797" y="330906"/>
        <a:ext cx="4665715" cy="1555248"/>
      </dsp:txXfrm>
    </dsp:sp>
    <dsp:sp modelId="{A2B1B1D1-2770-4B3F-9878-F33955C86D98}">
      <dsp:nvSpPr>
        <dsp:cNvPr id="0" name=""/>
        <dsp:cNvSpPr/>
      </dsp:nvSpPr>
      <dsp:spPr>
        <a:xfrm>
          <a:off x="0" y="2473999"/>
          <a:ext cx="10515600" cy="164044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BA508B-A9E5-4415-8412-A6EBA15028D2}">
      <dsp:nvSpPr>
        <dsp:cNvPr id="0" name=""/>
        <dsp:cNvSpPr/>
      </dsp:nvSpPr>
      <dsp:spPr>
        <a:xfrm>
          <a:off x="190551" y="2685322"/>
          <a:ext cx="1677524" cy="12598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711A07-0263-4A80-B8C6-B6FA29CA4A97}">
      <dsp:nvSpPr>
        <dsp:cNvPr id="0" name=""/>
        <dsp:cNvSpPr/>
      </dsp:nvSpPr>
      <dsp:spPr>
        <a:xfrm>
          <a:off x="1831645" y="2440164"/>
          <a:ext cx="3252351" cy="1767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616" tIns="137616" rIns="137616" bIns="13761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Learn about processing lidar data</a:t>
          </a:r>
        </a:p>
      </dsp:txBody>
      <dsp:txXfrm>
        <a:off x="1831645" y="2440164"/>
        <a:ext cx="3252351" cy="1767146"/>
      </dsp:txXfrm>
    </dsp:sp>
    <dsp:sp modelId="{FA191E4E-C824-4C67-9E65-E784E116FA12}">
      <dsp:nvSpPr>
        <dsp:cNvPr id="0" name=""/>
        <dsp:cNvSpPr/>
      </dsp:nvSpPr>
      <dsp:spPr>
        <a:xfrm>
          <a:off x="5257800" y="2673583"/>
          <a:ext cx="3847868" cy="13003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616" tIns="137616" rIns="137616" bIns="13761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What are common steps in processing lidar data?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Use the </a:t>
          </a:r>
          <a:r>
            <a:rPr lang="en-US" sz="2000" kern="1200" dirty="0" err="1"/>
            <a:t>lidR</a:t>
          </a:r>
          <a:r>
            <a:rPr lang="en-US" sz="2000" kern="1200" dirty="0"/>
            <a:t> package in R to process a lidar dataset</a:t>
          </a:r>
        </a:p>
      </dsp:txBody>
      <dsp:txXfrm>
        <a:off x="5257800" y="2673583"/>
        <a:ext cx="3847868" cy="13003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6BC7E2-51EC-3C45-8B90-5F9B3EB3DF2B}" type="datetimeFigureOut">
              <a:rPr lang="en-US" smtClean="0"/>
              <a:t>3/12/24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1F3ED3-3358-984F-A0C8-B352BB177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981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contrasts with passive remote sensing, which uses reflectance of solar energy</a:t>
            </a:r>
          </a:p>
          <a:p>
            <a:r>
              <a:rPr lang="en-US" dirty="0"/>
              <a:t>- lidar actively emits the energy it measures by sending pulses of laser light and using this to measure the distance of objects from the sensor</a:t>
            </a:r>
          </a:p>
          <a:p>
            <a:r>
              <a:rPr lang="en-US" dirty="0"/>
              <a:t>- The distance is measure through the time it takes for the emitted pulse to be received back by the sensor</a:t>
            </a:r>
          </a:p>
          <a:p>
            <a:r>
              <a:rPr lang="en-US" dirty="0"/>
              <a:t>- the distance from objects to the sensor is calculated by knowing the precise location of the sensor and and geometries of the pulse path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1F3ED3-3358-984F-A0C8-B352BB1778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31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Deering and Stoker looked at this question in 2014 in lidar magazine</a:t>
            </a:r>
          </a:p>
          <a:p>
            <a:r>
              <a:rPr lang="en-US" dirty="0"/>
              <a:t>- They found some disagreement in the peer reviewed literature but about 2/3 of articles use all lower case lidar</a:t>
            </a:r>
          </a:p>
          <a:p>
            <a:r>
              <a:rPr lang="en-US" dirty="0"/>
              <a:t>- contrast this with ‘sonar’ – sound navigation and ranging</a:t>
            </a:r>
          </a:p>
          <a:p>
            <a:r>
              <a:rPr lang="en-US" dirty="0"/>
              <a:t>- and with ‘radar’ – radio detection and ranging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1F3ED3-3358-984F-A0C8-B352BB1778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530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Detailed terrain models and bathymetric (underwater terrain) lidar with water-penetrating green light</a:t>
            </a:r>
          </a:p>
          <a:p>
            <a:r>
              <a:rPr lang="en-US" dirty="0"/>
              <a:t>Vegetation volume and biomass estimation at multiple scales, from global scale (spaceborne lidar); landscape scale to look at forest attributes; local scale to look at vegetation structure</a:t>
            </a:r>
          </a:p>
          <a:p>
            <a:r>
              <a:rPr lang="en-US" dirty="0"/>
              <a:t>Can be used for agricultural ecosystems, monitoring crop growth, crop phenotyping in a nondestructive way</a:t>
            </a:r>
          </a:p>
          <a:p>
            <a:r>
              <a:rPr lang="en-US" dirty="0"/>
              <a:t>- recognize individual plant parts using deep learning techniques</a:t>
            </a:r>
          </a:p>
          <a:p>
            <a:r>
              <a:rPr lang="en-US" dirty="0"/>
              <a:t>Data fusion possibilities – combining lidar data with other remote sensing data to integrate structural info from lidar and spectral info from spaceborne remote sensors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oceanservice.noaa.gov</a:t>
            </a:r>
            <a:r>
              <a:rPr lang="en-US" dirty="0"/>
              <a:t>/facts/</a:t>
            </a:r>
            <a:r>
              <a:rPr lang="en-US" dirty="0" err="1"/>
              <a:t>lidar.html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Zhou, L., Li, X., Zhang, B., Xuan, J., Gong, Y., Tan, C., Huang, H., &amp; Du, H. (2022). Estimating 3D Green Volume and Aboveground Biomass of Urban Forest Trees by UAV-Lidar. </a:t>
            </a:r>
            <a:r>
              <a:rPr lang="en-US" i="1" dirty="0">
                <a:effectLst/>
              </a:rPr>
              <a:t>Remote Sensing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14</a:t>
            </a:r>
            <a:r>
              <a:rPr lang="en-US" dirty="0">
                <a:effectLst/>
              </a:rPr>
              <a:t>(20), 5211. https://</a:t>
            </a:r>
            <a:r>
              <a:rPr lang="en-US" dirty="0" err="1">
                <a:effectLst/>
              </a:rPr>
              <a:t>doi.org</a:t>
            </a:r>
            <a:r>
              <a:rPr lang="en-US" dirty="0">
                <a:effectLst/>
              </a:rPr>
              <a:t>/10.3390/rs14205211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1F3ED3-3358-984F-A0C8-B352BB1778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79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lidar data can be collected over multiple scales, different technologies</a:t>
            </a:r>
          </a:p>
          <a:p>
            <a:r>
              <a:rPr lang="en-US" dirty="0"/>
              <a:t>- this affects the resolution of the data produced and the spatial extent that can be effectively covered</a:t>
            </a:r>
          </a:p>
          <a:p>
            <a:r>
              <a:rPr lang="en-US" dirty="0"/>
              <a:t>- we will be working with UAV and airborne collected lidar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1F3ED3-3358-984F-A0C8-B352BB1778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07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1F3ED3-3358-984F-A0C8-B352BB1778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99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1F3ED3-3358-984F-A0C8-B352BB1778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002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1F3ED3-3358-984F-A0C8-B352BB1778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1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2BF1B-83A5-23C2-4AD9-781EBE08CE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812967-362A-F4F5-9A39-48DC5959F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F01D7-64EF-B0D7-B359-97FE6CBAE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C4368-3EBE-7442-9635-2640A4440400}" type="datetimeFigureOut">
              <a:rPr lang="en-US" smtClean="0"/>
              <a:t>3/12/24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1F174-D8FE-DEE5-0BA4-8E00A524D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DF25E-864A-2A29-AE44-58DA690F7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5FF8-8F11-BB48-877A-0BC2F4D3B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324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AE689-F8BE-9C7A-AE8E-D5BBACC5E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AACD98-5562-1C87-124D-231CBEE25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645EE-1543-D963-A973-56966A6DB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C4368-3EBE-7442-9635-2640A4440400}" type="datetimeFigureOut">
              <a:rPr lang="en-US" smtClean="0"/>
              <a:t>3/12/24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BC48A-8A44-D38F-647F-BB34FC409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FD5A7-63F9-94EF-1162-105B7CB36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5FF8-8F11-BB48-877A-0BC2F4D3B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60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2128B7-324C-990A-1B78-CCA46A812E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E88E00-7EB3-700C-A9E8-178F67E4B6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A48A1-F5A3-E746-33A1-A98B25CB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C4368-3EBE-7442-9635-2640A4440400}" type="datetimeFigureOut">
              <a:rPr lang="en-US" smtClean="0"/>
              <a:t>3/12/24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18D63-83F9-AABC-050F-CA20B4C8B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B0569-A27C-11FE-115E-B56CBCFEC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5FF8-8F11-BB48-877A-0BC2F4D3B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323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617B6-0B66-95EF-8310-8499A7AB1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7631-1DB7-FF59-57FC-84D3DF91F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49575-B4F3-BE24-A512-5A4528D24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C4368-3EBE-7442-9635-2640A4440400}" type="datetimeFigureOut">
              <a:rPr lang="en-US" smtClean="0"/>
              <a:t>3/12/24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B3F49-49FC-2B3C-9D3E-26AE596CD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05729-2EC8-E938-85F7-6EFB89B55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5FF8-8F11-BB48-877A-0BC2F4D3B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38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88BC1-337C-EAEA-6EC4-440192974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EA05B-C594-3037-0D1D-A8BF27783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6E656-AE08-FDF1-478A-B6235E13E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C4368-3EBE-7442-9635-2640A4440400}" type="datetimeFigureOut">
              <a:rPr lang="en-US" smtClean="0"/>
              <a:t>3/12/24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C668A-F73A-FD82-7D1C-89DC6B64E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857A55-3146-FB07-4EEF-9D8117D35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5FF8-8F11-BB48-877A-0BC2F4D3B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884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0C90D-5DC7-933F-4DF0-046901591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76855-5D50-EC0A-4C6B-262DEC468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0F5DC8-D6B4-C35D-CE8F-4A56678603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818B04-0E0A-F0D4-3775-3D2B331F1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C4368-3EBE-7442-9635-2640A4440400}" type="datetimeFigureOut">
              <a:rPr lang="en-US" smtClean="0"/>
              <a:t>3/12/24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33705E-3217-0881-C0DD-25F633154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A3A36-2E21-5E8D-F204-C0500335A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5FF8-8F11-BB48-877A-0BC2F4D3B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79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A2C36-EFD8-1BE8-8355-E53F40A52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E20692-597A-C4B0-80D9-2E62AC7AC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3F2739-E989-7057-5805-BF75621D6D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DBAB59-EBB2-310E-9CBE-242206172F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053835-14C5-975E-2EE5-C6D25C7E65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B89EB2-43CF-814E-5F9C-A987CDA95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C4368-3EBE-7442-9635-2640A4440400}" type="datetimeFigureOut">
              <a:rPr lang="en-US" smtClean="0"/>
              <a:t>3/12/24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9DD0DC-3131-5A90-4057-9219A41E9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7F0697-3F02-E8CE-909D-D5E652F45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5FF8-8F11-BB48-877A-0BC2F4D3B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550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F0635-1939-C2AD-22A8-102DDC7FA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040A1E-97A4-0799-CBCE-F0ACD9358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C4368-3EBE-7442-9635-2640A4440400}" type="datetimeFigureOut">
              <a:rPr lang="en-US" smtClean="0"/>
              <a:t>3/12/24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2A3C84-3538-7115-3076-F161BA210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7012CE-3E42-8B4B-C9E3-12A517BDB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5FF8-8F11-BB48-877A-0BC2F4D3B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848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86E7D9-8242-A655-D907-20F986F7A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C4368-3EBE-7442-9635-2640A4440400}" type="datetimeFigureOut">
              <a:rPr lang="en-US" smtClean="0"/>
              <a:t>3/12/24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36018D-33D5-4A4D-DF0C-EDF5F1929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86D4E-EA54-A769-6C81-168D7F71C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5FF8-8F11-BB48-877A-0BC2F4D3B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391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56A3A-74E3-F42D-3EFC-D15B4BCF0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DE279-23ED-E6FF-35F8-5DC38BDC1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0D4989-E7A1-A0BB-CA49-FCB8024BF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B0708-DE4A-1A32-6146-4B6F309BE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C4368-3EBE-7442-9635-2640A4440400}" type="datetimeFigureOut">
              <a:rPr lang="en-US" smtClean="0"/>
              <a:t>3/12/24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FE09AE-F3E4-B79E-6B32-3B047E704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AFF5E3-2AEE-1268-EF09-E1054DEFB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5FF8-8F11-BB48-877A-0BC2F4D3B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97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86113-C0AA-EBCA-0818-E7C67456F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4B4B48-55BB-BAD7-0318-269577E243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EB6D80-BBBD-FF48-8B1E-E0F25398E5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910E8-8577-FA9C-A5F3-1959F158E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C4368-3EBE-7442-9635-2640A4440400}" type="datetimeFigureOut">
              <a:rPr lang="en-US" smtClean="0"/>
              <a:t>3/12/24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EDDF74-DBBF-7F37-62D6-4ECE2899B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5E0434-E941-7E12-FAEA-3D1F13FB4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5FF8-8F11-BB48-877A-0BC2F4D3B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438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1A9CB0-11CE-383A-2DB4-4D360EB4A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DB2A0-7B15-2277-2E3C-79B5CC2E08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988D3-6204-2C43-E2C7-E2CDBF2660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AC4368-3EBE-7442-9635-2640A4440400}" type="datetimeFigureOut">
              <a:rPr lang="en-US" smtClean="0"/>
              <a:t>3/12/24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57A74-9FBF-0656-D102-F426C5383B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4ABAC-4B6A-C054-07CA-F6D918E47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CE5FF8-8F11-BB48-877A-0BC2F4D3B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00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apps.nationalmap.gov/lidar-explorer/#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usgs.gov/3d-elevation-progra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6B65B9-FFCA-B8AC-5522-53BDB99A5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9172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CC4E46-A517-B5D4-2419-36F4B9AD0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1314"/>
            <a:ext cx="9144000" cy="97313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Lidar in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2DAB14-426C-5F69-83AA-805670DDDA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503362"/>
            <a:ext cx="9144000" cy="973138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Tutorial 1</a:t>
            </a:r>
          </a:p>
          <a:p>
            <a:r>
              <a:rPr lang="en-US" dirty="0">
                <a:solidFill>
                  <a:schemeClr val="bg1"/>
                </a:solidFill>
              </a:rPr>
              <a:t>2024 </a:t>
            </a:r>
            <a:r>
              <a:rPr lang="en-US" dirty="0" err="1">
                <a:solidFill>
                  <a:schemeClr val="bg1"/>
                </a:solidFill>
              </a:rPr>
              <a:t>SciNet</a:t>
            </a:r>
            <a:r>
              <a:rPr lang="en-US" dirty="0">
                <a:solidFill>
                  <a:schemeClr val="bg1"/>
                </a:solidFill>
              </a:rPr>
              <a:t> Fellows Conference</a:t>
            </a:r>
          </a:p>
          <a:p>
            <a:r>
              <a:rPr lang="en-US" dirty="0">
                <a:solidFill>
                  <a:schemeClr val="bg1"/>
                </a:solidFill>
              </a:rPr>
              <a:t>Kevin Li</a:t>
            </a:r>
          </a:p>
        </p:txBody>
      </p:sp>
    </p:spTree>
    <p:extLst>
      <p:ext uri="{BB962C8B-B14F-4D97-AF65-F5344CB8AC3E}">
        <p14:creationId xmlns:p14="http://schemas.microsoft.com/office/powerpoint/2010/main" val="3806009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265F0-93D3-8C59-F43A-197883B7C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steps in processing lidar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4B24CE-FEFD-6065-D68F-BA5F9CD0B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838" y="2158385"/>
            <a:ext cx="11866323" cy="326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7F4E94-D4D5-2CDB-6FCD-D563E3AAE5F6}"/>
              </a:ext>
            </a:extLst>
          </p:cNvPr>
          <p:cNvSpPr txBox="1"/>
          <p:nvPr/>
        </p:nvSpPr>
        <p:spPr>
          <a:xfrm>
            <a:off x="9393476" y="5585843"/>
            <a:ext cx="2635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Guo et al. 2021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F71F010-90FB-4EB9-4875-0647DABF83FF}"/>
              </a:ext>
            </a:extLst>
          </p:cNvPr>
          <p:cNvGrpSpPr/>
          <p:nvPr/>
        </p:nvGrpSpPr>
        <p:grpSpPr>
          <a:xfrm>
            <a:off x="75156" y="7151816"/>
            <a:ext cx="11954005" cy="3447912"/>
            <a:chOff x="162838" y="2304243"/>
            <a:chExt cx="11954005" cy="344791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ECA1502-0B64-FDCD-6613-958EB5080360}"/>
                </a:ext>
              </a:extLst>
            </p:cNvPr>
            <p:cNvGrpSpPr/>
            <p:nvPr/>
          </p:nvGrpSpPr>
          <p:grpSpPr>
            <a:xfrm>
              <a:off x="162838" y="3012434"/>
              <a:ext cx="11866323" cy="2739721"/>
              <a:chOff x="-838200" y="254000"/>
              <a:chExt cx="13868400" cy="635000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7747CBAA-C0A8-48D3-3DF2-EA10A24A53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84600" y="254000"/>
                <a:ext cx="4622800" cy="6350000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1C69CC3-C2E8-5F02-2BAC-178B951010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838200" y="254000"/>
                <a:ext cx="4622800" cy="635000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FC2C2604-732F-2F6B-D59F-5FA63FCA21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07400" y="254000"/>
                <a:ext cx="4622800" cy="6350000"/>
              </a:xfrm>
              <a:prstGeom prst="rect">
                <a:avLst/>
              </a:prstGeom>
            </p:spPr>
          </p:pic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AD6DD23-B839-D854-84C1-483CE2E6B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7945" y="4520863"/>
              <a:ext cx="254000" cy="8001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CE7E27A-2DEA-402D-55E6-119D61665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25523" y="4520863"/>
              <a:ext cx="203200" cy="8001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34DC7D-C204-20BB-F591-4431EE934D21}"/>
                </a:ext>
              </a:extLst>
            </p:cNvPr>
            <p:cNvSpPr txBox="1"/>
            <p:nvPr/>
          </p:nvSpPr>
          <p:spPr>
            <a:xfrm>
              <a:off x="347945" y="2581242"/>
              <a:ext cx="17661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Outlier removal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02B92E-ED6D-4512-8C59-F5013DC149B2}"/>
                </a:ext>
              </a:extLst>
            </p:cNvPr>
            <p:cNvSpPr txBox="1"/>
            <p:nvPr/>
          </p:nvSpPr>
          <p:spPr>
            <a:xfrm>
              <a:off x="2740416" y="2304243"/>
              <a:ext cx="17661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Ground Point Filtering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0CC799-692B-EB95-E6AA-525B58AE63EC}"/>
                </a:ext>
              </a:extLst>
            </p:cNvPr>
            <p:cNvSpPr txBox="1"/>
            <p:nvPr/>
          </p:nvSpPr>
          <p:spPr>
            <a:xfrm>
              <a:off x="5212914" y="2581242"/>
              <a:ext cx="17661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Normalization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02E4387-630F-9286-587A-53A888F98CB8}"/>
                </a:ext>
              </a:extLst>
            </p:cNvPr>
            <p:cNvSpPr txBox="1"/>
            <p:nvPr/>
          </p:nvSpPr>
          <p:spPr>
            <a:xfrm>
              <a:off x="7659316" y="2304243"/>
              <a:ext cx="17661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Individual Plant Segmentation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9E8EB27-4DE7-0A44-84F3-DD72DB925F7A}"/>
                </a:ext>
              </a:extLst>
            </p:cNvPr>
            <p:cNvSpPr txBox="1"/>
            <p:nvPr/>
          </p:nvSpPr>
          <p:spPr>
            <a:xfrm>
              <a:off x="9917829" y="2335173"/>
              <a:ext cx="21990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Vegetation Attribute Extraction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1689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52C60-33E2-3753-D150-580C82EB0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morphological filtering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AA3C2D-C9F5-A406-F63D-7FE4E9362EFD}"/>
              </a:ext>
            </a:extLst>
          </p:cNvPr>
          <p:cNvSpPr/>
          <p:nvPr/>
        </p:nvSpPr>
        <p:spPr>
          <a:xfrm>
            <a:off x="451024" y="2458993"/>
            <a:ext cx="1952367" cy="212536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04F3E4-43F9-3B28-439D-CCE1342F0780}"/>
              </a:ext>
            </a:extLst>
          </p:cNvPr>
          <p:cNvSpPr/>
          <p:nvPr/>
        </p:nvSpPr>
        <p:spPr>
          <a:xfrm>
            <a:off x="2529016" y="2458993"/>
            <a:ext cx="1940010" cy="212536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B4C99C-C96A-F9BD-2872-4C9D013F8910}"/>
              </a:ext>
            </a:extLst>
          </p:cNvPr>
          <p:cNvSpPr/>
          <p:nvPr/>
        </p:nvSpPr>
        <p:spPr>
          <a:xfrm>
            <a:off x="4607011" y="2458993"/>
            <a:ext cx="1940010" cy="212536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A198C6-7C3C-7BFE-350F-A7DF15A92167}"/>
              </a:ext>
            </a:extLst>
          </p:cNvPr>
          <p:cNvSpPr/>
          <p:nvPr/>
        </p:nvSpPr>
        <p:spPr>
          <a:xfrm>
            <a:off x="6685007" y="2458993"/>
            <a:ext cx="1940010" cy="212536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51DECE-3256-C341-268E-62B3C1643FAA}"/>
              </a:ext>
            </a:extLst>
          </p:cNvPr>
          <p:cNvSpPr/>
          <p:nvPr/>
        </p:nvSpPr>
        <p:spPr>
          <a:xfrm>
            <a:off x="8763003" y="2458993"/>
            <a:ext cx="1940010" cy="212536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DCDB634-12BE-C956-5232-5C8C39AFE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36750"/>
            <a:ext cx="11430000" cy="29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F0D133-8F81-9650-B4CB-D1FF012FD2D2}"/>
              </a:ext>
            </a:extLst>
          </p:cNvPr>
          <p:cNvSpPr txBox="1"/>
          <p:nvPr/>
        </p:nvSpPr>
        <p:spPr>
          <a:xfrm>
            <a:off x="9556315" y="6550223"/>
            <a:ext cx="2635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Roussel et al. 2023</a:t>
            </a:r>
          </a:p>
        </p:txBody>
      </p:sp>
    </p:spTree>
    <p:extLst>
      <p:ext uri="{BB962C8B-B14F-4D97-AF65-F5344CB8AC3E}">
        <p14:creationId xmlns:p14="http://schemas.microsoft.com/office/powerpoint/2010/main" val="4024871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24B4F-F76C-AA15-C32F-6C12B912B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650" y="-129382"/>
            <a:ext cx="10515600" cy="1325563"/>
          </a:xfrm>
        </p:spPr>
        <p:txBody>
          <a:bodyPr/>
          <a:lstStyle/>
          <a:p>
            <a:r>
              <a:rPr lang="en-US" dirty="0"/>
              <a:t>Cloth simulation filter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07B7427-C4D4-196D-8A97-D83A74A5D9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" t="3313" r="888" b="2711"/>
          <a:stretch/>
        </p:blipFill>
        <p:spPr bwMode="auto">
          <a:xfrm>
            <a:off x="528638" y="742950"/>
            <a:ext cx="11187112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F278D2-55E3-44CC-9B49-67358BBA0D9B}"/>
              </a:ext>
            </a:extLst>
          </p:cNvPr>
          <p:cNvSpPr txBox="1"/>
          <p:nvPr/>
        </p:nvSpPr>
        <p:spPr>
          <a:xfrm>
            <a:off x="9556315" y="6550223"/>
            <a:ext cx="2635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Roussel et al. 2023</a:t>
            </a:r>
          </a:p>
        </p:txBody>
      </p:sp>
    </p:spTree>
    <p:extLst>
      <p:ext uri="{BB962C8B-B14F-4D97-AF65-F5344CB8AC3E}">
        <p14:creationId xmlns:p14="http://schemas.microsoft.com/office/powerpoint/2010/main" val="1364409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6DBE8-F13F-000E-C46F-D30746FD9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</a:t>
            </a:r>
            <a:r>
              <a:rPr lang="en-US" dirty="0" err="1"/>
              <a:t>lidR</a:t>
            </a:r>
            <a:r>
              <a:rPr lang="en-US" dirty="0"/>
              <a:t> outputs in 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1B26EEF-D204-AF54-F5A3-AF50AC506647}"/>
              </a:ext>
            </a:extLst>
          </p:cNvPr>
          <p:cNvGrpSpPr/>
          <p:nvPr/>
        </p:nvGrpSpPr>
        <p:grpSpPr>
          <a:xfrm>
            <a:off x="951201" y="1246608"/>
            <a:ext cx="10402599" cy="5246267"/>
            <a:chOff x="260235" y="1055631"/>
            <a:chExt cx="11798022" cy="5950011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1ED6A35-6B0C-CAC7-6A80-D5FF9128B6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1389" y="1091586"/>
              <a:ext cx="3749458" cy="281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93F2EF4C-8A43-63FF-02B8-AED4616D85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2542" y="1055631"/>
              <a:ext cx="3515118" cy="281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5B2352B-2F81-6AFB-9969-DD9B2DD737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235" y="1311461"/>
              <a:ext cx="3749459" cy="2678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8BA1FB90-CA0F-7C93-1F65-6C26517929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820" y="4341191"/>
              <a:ext cx="3020171" cy="2516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95F7693D-9D68-694B-C76D-CC1D371166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32" y="4341191"/>
              <a:ext cx="3020171" cy="2588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B5A16DA7-92C8-3B27-05CF-FF40E7C22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6284" y="4193548"/>
              <a:ext cx="3481973" cy="281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13D845C-236C-3E96-4E6D-CB46DE96EA98}"/>
              </a:ext>
            </a:extLst>
          </p:cNvPr>
          <p:cNvSpPr txBox="1"/>
          <p:nvPr/>
        </p:nvSpPr>
        <p:spPr>
          <a:xfrm>
            <a:off x="9556315" y="6550223"/>
            <a:ext cx="2635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Roussel et al. 2023</a:t>
            </a:r>
          </a:p>
        </p:txBody>
      </p:sp>
    </p:spTree>
    <p:extLst>
      <p:ext uri="{BB962C8B-B14F-4D97-AF65-F5344CB8AC3E}">
        <p14:creationId xmlns:p14="http://schemas.microsoft.com/office/powerpoint/2010/main" val="1755965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60383A-9A35-3F7F-17C1-EA077A16D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5" y="642938"/>
            <a:ext cx="12145835" cy="504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49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ot-cpu">
            <a:hlinkClick r:id="" action="ppaction://media"/>
            <a:extLst>
              <a:ext uri="{FF2B5EF4-FFF2-40B4-BE49-F238E27FC236}">
                <a16:creationId xmlns:a16="http://schemas.microsoft.com/office/drawing/2014/main" id="{EC5B8285-83F1-A2D1-192D-1ABE469243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2000" y="1885950"/>
            <a:ext cx="8128000" cy="4572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1EA37EE-402B-D862-E6D9-09B6E5609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parallel processing in </a:t>
            </a:r>
            <a:r>
              <a:rPr lang="en-US" dirty="0" err="1"/>
              <a:t>lidR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45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A3633-09AF-6973-FFC7-E82DE7A65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23B09-FA38-042B-3611-D82A09562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Q. Guo et al., "Lidar Boosts 3D Ecological Observations and </a:t>
            </a:r>
            <a:r>
              <a:rPr lang="en-US" dirty="0" err="1"/>
              <a:t>Modelings</a:t>
            </a:r>
            <a:r>
              <a:rPr lang="en-US" dirty="0"/>
              <a:t>: A Review and Perspective," in IEEE Geoscience and Remote Sensing Magazine, vol. 9, no. 1, pp. 232-257, March 2021, </a:t>
            </a:r>
            <a:r>
              <a:rPr lang="en-US" dirty="0" err="1"/>
              <a:t>doi</a:t>
            </a:r>
            <a:r>
              <a:rPr lang="en-US" dirty="0"/>
              <a:t>: 10.1109/MGRS.2020.3032713.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Roussel, J.-R., Goodbody, T. R. H., &amp; </a:t>
            </a:r>
            <a:r>
              <a:rPr lang="en-US" dirty="0" err="1"/>
              <a:t>Tompalski</a:t>
            </a:r>
            <a:r>
              <a:rPr lang="en-US" dirty="0"/>
              <a:t>, P. (2023). The </a:t>
            </a:r>
            <a:r>
              <a:rPr lang="en-US" dirty="0" err="1"/>
              <a:t>lidR</a:t>
            </a:r>
            <a:r>
              <a:rPr lang="en-US" dirty="0"/>
              <a:t> package. https://r-</a:t>
            </a:r>
            <a:r>
              <a:rPr lang="en-US" dirty="0" err="1"/>
              <a:t>lidar.github.io</a:t>
            </a:r>
            <a:r>
              <a:rPr lang="en-US" dirty="0"/>
              <a:t>/</a:t>
            </a:r>
            <a:r>
              <a:rPr lang="en-US" dirty="0" err="1"/>
              <a:t>lidRbook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943799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6A38F-0202-89F9-791C-CBB39CF56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Objectives</a:t>
            </a:r>
            <a:endParaRPr lang="en-US" dirty="0"/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228A2620-9FC3-E42E-86BA-2C1BA2B020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532578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958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5DCE5C-D182-E45F-5F5A-7B9CD5DDC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lidar?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A9889-FD2E-0824-AD05-1927DDE181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5" y="2660904"/>
            <a:ext cx="5369031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b="1" u="sng" dirty="0"/>
              <a:t>Li</a:t>
            </a:r>
            <a:r>
              <a:rPr lang="en-US" sz="2200" dirty="0"/>
              <a:t>ght </a:t>
            </a:r>
            <a:r>
              <a:rPr lang="en-US" sz="2200" b="1" u="sng" dirty="0"/>
              <a:t>D</a:t>
            </a:r>
            <a:r>
              <a:rPr lang="en-US" sz="2200" dirty="0"/>
              <a:t>etection </a:t>
            </a:r>
            <a:r>
              <a:rPr lang="en-US" sz="2200" b="1" u="sng" dirty="0"/>
              <a:t>A</a:t>
            </a:r>
            <a:r>
              <a:rPr lang="en-US" sz="2200" dirty="0"/>
              <a:t>nd </a:t>
            </a:r>
            <a:r>
              <a:rPr lang="en-US" sz="2200" b="1" u="sng" dirty="0"/>
              <a:t>R</a:t>
            </a:r>
            <a:r>
              <a:rPr lang="en-US" sz="2200" dirty="0"/>
              <a:t>anging</a:t>
            </a:r>
          </a:p>
          <a:p>
            <a:r>
              <a:rPr lang="en-US" sz="2200" dirty="0"/>
              <a:t>Active remote sensing</a:t>
            </a:r>
          </a:p>
          <a:p>
            <a:r>
              <a:rPr lang="en-US" sz="2200" dirty="0"/>
              <a:t>Measure distance of objects from sensor using laser pulses</a:t>
            </a:r>
          </a:p>
          <a:p>
            <a:r>
              <a:rPr lang="en-US" sz="2200" dirty="0"/>
              <a:t>Distance is measured by time difference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553EF0-5DC7-1E34-F7FD-A4B08806A6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67120" y="640080"/>
            <a:ext cx="4322824" cy="5577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76CEF3-47F6-CB34-B8AA-78EE68E839B1}"/>
              </a:ext>
            </a:extLst>
          </p:cNvPr>
          <p:cNvSpPr txBox="1"/>
          <p:nvPr/>
        </p:nvSpPr>
        <p:spPr>
          <a:xfrm>
            <a:off x="9360841" y="6208776"/>
            <a:ext cx="1629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Guo et al. 2021</a:t>
            </a:r>
          </a:p>
        </p:txBody>
      </p:sp>
    </p:spTree>
    <p:extLst>
      <p:ext uri="{BB962C8B-B14F-4D97-AF65-F5344CB8AC3E}">
        <p14:creationId xmlns:p14="http://schemas.microsoft.com/office/powerpoint/2010/main" val="1299946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53B059E-FE04-05C8-2FE7-CA9753316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129" y="1027906"/>
            <a:ext cx="7696200" cy="5219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1B3DDF-E8B2-E021-0994-08CA562DD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</a:t>
            </a:r>
            <a:r>
              <a:rPr lang="en-US" dirty="0" err="1"/>
              <a:t>LiDaR</a:t>
            </a:r>
            <a:r>
              <a:rPr lang="en-US" dirty="0"/>
              <a:t> or lidar?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5AA8B02E-7657-6FC4-3968-0A399889A1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effectLst/>
              </a:rPr>
              <a:t>Deering, C., &amp; Stoker, J. M. (2014). Let’s agree on the casing of Lidar. </a:t>
            </a:r>
            <a:r>
              <a:rPr lang="en-US" sz="2400" i="1" dirty="0">
                <a:effectLst/>
              </a:rPr>
              <a:t>LiDAR Magazine</a:t>
            </a:r>
            <a:r>
              <a:rPr lang="en-US" sz="2400" dirty="0">
                <a:effectLst/>
              </a:rPr>
              <a:t>, </a:t>
            </a:r>
            <a:r>
              <a:rPr lang="en-US" sz="2400" i="1" dirty="0">
                <a:effectLst/>
              </a:rPr>
              <a:t>4</a:t>
            </a:r>
            <a:r>
              <a:rPr lang="en-US" sz="2400" dirty="0">
                <a:effectLst/>
              </a:rPr>
              <a:t>(6), 48–51. </a:t>
            </a:r>
          </a:p>
          <a:p>
            <a:r>
              <a:rPr lang="en-US" sz="2400" dirty="0"/>
              <a:t>“sonar” - 98%</a:t>
            </a:r>
          </a:p>
          <a:p>
            <a:r>
              <a:rPr lang="en-US" sz="2400" dirty="0"/>
              <a:t>“radar” – 99%</a:t>
            </a:r>
          </a:p>
          <a:p>
            <a:r>
              <a:rPr lang="en-US" sz="2400" u="sng" dirty="0"/>
              <a:t>lidar</a:t>
            </a:r>
          </a:p>
        </p:txBody>
      </p:sp>
    </p:spTree>
    <p:extLst>
      <p:ext uri="{BB962C8B-B14F-4D97-AF65-F5344CB8AC3E}">
        <p14:creationId xmlns:p14="http://schemas.microsoft.com/office/powerpoint/2010/main" val="300819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Flowchart: Document 2054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091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diagram of a forest scale&#10;&#10;Description automatically generated">
            <a:extLst>
              <a:ext uri="{FF2B5EF4-FFF2-40B4-BE49-F238E27FC236}">
                <a16:creationId xmlns:a16="http://schemas.microsoft.com/office/drawing/2014/main" id="{55451143-6279-A8F4-3EC5-BF3E5333F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482" y="0"/>
            <a:ext cx="5743941" cy="3851406"/>
          </a:xfrm>
          <a:prstGeom prst="rect">
            <a:avLst/>
          </a:prstGeom>
        </p:spPr>
      </p:pic>
      <p:pic>
        <p:nvPicPr>
          <p:cNvPr id="11" name="Picture 10" descr="A drone flying over a field&#10;&#10;Description automatically generated">
            <a:extLst>
              <a:ext uri="{FF2B5EF4-FFF2-40B4-BE49-F238E27FC236}">
                <a16:creationId xmlns:a16="http://schemas.microsoft.com/office/drawing/2014/main" id="{864E9A2E-FB5B-A191-918C-9149F763B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320" y="0"/>
            <a:ext cx="3162680" cy="38514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0FF44D-3D98-A6A2-D8C8-4578AFD18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Why lidar?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F64ED8-F048-6BD2-604C-6F3DEBD50E41}"/>
              </a:ext>
            </a:extLst>
          </p:cNvPr>
          <p:cNvGrpSpPr/>
          <p:nvPr/>
        </p:nvGrpSpPr>
        <p:grpSpPr>
          <a:xfrm>
            <a:off x="3201482" y="3935302"/>
            <a:ext cx="3681663" cy="2922698"/>
            <a:chOff x="3201482" y="3935302"/>
            <a:chExt cx="3681663" cy="2922698"/>
          </a:xfrm>
        </p:grpSpPr>
        <p:pic>
          <p:nvPicPr>
            <p:cNvPr id="2050" name="Picture 2" descr="LIDAR image Lynnhaven Inlet, Virginia">
              <a:extLst>
                <a:ext uri="{FF2B5EF4-FFF2-40B4-BE49-F238E27FC236}">
                  <a16:creationId xmlns:a16="http://schemas.microsoft.com/office/drawing/2014/main" id="{0182653B-DEED-0E18-428D-A87D66BE76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388"/>
            <a:stretch/>
          </p:blipFill>
          <p:spPr bwMode="auto">
            <a:xfrm>
              <a:off x="3201482" y="3935302"/>
              <a:ext cx="3640691" cy="292269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4FE7B46-CE34-2800-3642-A6F816E9BC22}"/>
                </a:ext>
              </a:extLst>
            </p:cNvPr>
            <p:cNvSpPr txBox="1"/>
            <p:nvPr/>
          </p:nvSpPr>
          <p:spPr>
            <a:xfrm>
              <a:off x="3518440" y="6579930"/>
              <a:ext cx="3364705" cy="278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/>
                  </a:solidFill>
                </a:rPr>
                <a:t>https://</a:t>
              </a:r>
              <a:r>
                <a:rPr lang="en-US" sz="1200" dirty="0" err="1">
                  <a:solidFill>
                    <a:schemeClr val="bg1"/>
                  </a:solidFill>
                </a:rPr>
                <a:t>oceanservice.noaa.gov</a:t>
              </a:r>
              <a:r>
                <a:rPr lang="en-US" sz="1200" dirty="0">
                  <a:solidFill>
                    <a:schemeClr val="bg1"/>
                  </a:solidFill>
                </a:rPr>
                <a:t>/facts/</a:t>
              </a:r>
              <a:r>
                <a:rPr lang="en-US" sz="1200" dirty="0" err="1">
                  <a:solidFill>
                    <a:schemeClr val="bg1"/>
                  </a:solidFill>
                </a:rPr>
                <a:t>lidar.html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9909E6B-EB44-C93A-B10D-810C26E55093}"/>
              </a:ext>
            </a:extLst>
          </p:cNvPr>
          <p:cNvGrpSpPr/>
          <p:nvPr/>
        </p:nvGrpSpPr>
        <p:grpSpPr>
          <a:xfrm>
            <a:off x="6924118" y="3935302"/>
            <a:ext cx="5267881" cy="2922698"/>
            <a:chOff x="6924118" y="3935302"/>
            <a:chExt cx="5267881" cy="2922698"/>
          </a:xfrm>
        </p:grpSpPr>
        <p:pic>
          <p:nvPicPr>
            <p:cNvPr id="9" name="Picture 8" descr="A diagram of a field with plants&#10;&#10;Description automatically generated">
              <a:extLst>
                <a:ext uri="{FF2B5EF4-FFF2-40B4-BE49-F238E27FC236}">
                  <a16:creationId xmlns:a16="http://schemas.microsoft.com/office/drawing/2014/main" id="{4BAA35DF-214F-C544-CD0B-4CE98555AA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112" t="2909" b="41248"/>
            <a:stretch/>
          </p:blipFill>
          <p:spPr>
            <a:xfrm>
              <a:off x="6924118" y="3935302"/>
              <a:ext cx="5267881" cy="292269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3CDB5D-6D19-18E4-1067-81BD9108F10C}"/>
                </a:ext>
              </a:extLst>
            </p:cNvPr>
            <p:cNvSpPr txBox="1"/>
            <p:nvPr/>
          </p:nvSpPr>
          <p:spPr>
            <a:xfrm>
              <a:off x="8827294" y="6579930"/>
              <a:ext cx="3364705" cy="278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/>
                <a:t>Zhou et al. 2022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033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1D4C6-6E42-BC8E-3113-2753FC766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I get lidar data?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9175EBD-173E-B51C-F932-EBB817855093}"/>
              </a:ext>
            </a:extLst>
          </p:cNvPr>
          <p:cNvGrpSpPr/>
          <p:nvPr/>
        </p:nvGrpSpPr>
        <p:grpSpPr>
          <a:xfrm>
            <a:off x="2659525" y="1554052"/>
            <a:ext cx="6505351" cy="4938823"/>
            <a:chOff x="254528" y="1563127"/>
            <a:chExt cx="6505351" cy="493882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C2C6A94-6259-5BC8-FC40-006DEAF34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1563127"/>
              <a:ext cx="5905500" cy="44577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3E92BD-F5EB-0C77-77B1-DBF8933A4FE3}"/>
                </a:ext>
              </a:extLst>
            </p:cNvPr>
            <p:cNvSpPr txBox="1"/>
            <p:nvPr/>
          </p:nvSpPr>
          <p:spPr>
            <a:xfrm>
              <a:off x="1114816" y="5587598"/>
              <a:ext cx="2129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Terrestrial lidar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723B710-C512-D9CB-9E62-83DF583627B2}"/>
                </a:ext>
              </a:extLst>
            </p:cNvPr>
            <p:cNvSpPr txBox="1"/>
            <p:nvPr/>
          </p:nvSpPr>
          <p:spPr>
            <a:xfrm>
              <a:off x="2313440" y="4709186"/>
              <a:ext cx="21294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Backpack and mobile lidar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8DCD84-8C0E-EFD0-F162-57A48A42CD9B}"/>
                </a:ext>
              </a:extLst>
            </p:cNvPr>
            <p:cNvSpPr txBox="1"/>
            <p:nvPr/>
          </p:nvSpPr>
          <p:spPr>
            <a:xfrm>
              <a:off x="3959267" y="4003194"/>
              <a:ext cx="21294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UAV and airborne lidar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5FA1D2-28D0-720B-5EE6-5933F19D209F}"/>
                </a:ext>
              </a:extLst>
            </p:cNvPr>
            <p:cNvSpPr txBox="1"/>
            <p:nvPr/>
          </p:nvSpPr>
          <p:spPr>
            <a:xfrm>
              <a:off x="5279720" y="2992811"/>
              <a:ext cx="14801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Spaceborne lidar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686FADF-0DB7-0F4C-4B39-F4D6DE0298CD}"/>
                </a:ext>
              </a:extLst>
            </p:cNvPr>
            <p:cNvSpPr txBox="1"/>
            <p:nvPr/>
          </p:nvSpPr>
          <p:spPr>
            <a:xfrm rot="16200000">
              <a:off x="-625519" y="3607311"/>
              <a:ext cx="2129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Spatial Extent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BD2EB0-E97B-72AC-915E-CB3BAB46368C}"/>
                </a:ext>
              </a:extLst>
            </p:cNvPr>
            <p:cNvSpPr txBox="1"/>
            <p:nvPr/>
          </p:nvSpPr>
          <p:spPr>
            <a:xfrm>
              <a:off x="2726237" y="6132618"/>
              <a:ext cx="2129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Resolution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76164CC-B664-6936-1228-D0E2E0268553}"/>
                </a:ext>
              </a:extLst>
            </p:cNvPr>
            <p:cNvSpPr txBox="1"/>
            <p:nvPr/>
          </p:nvSpPr>
          <p:spPr>
            <a:xfrm>
              <a:off x="5877317" y="6020827"/>
              <a:ext cx="8663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Low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D4E0B0-77C5-C6BB-994C-1F270C4883BB}"/>
                </a:ext>
              </a:extLst>
            </p:cNvPr>
            <p:cNvSpPr txBox="1"/>
            <p:nvPr/>
          </p:nvSpPr>
          <p:spPr>
            <a:xfrm>
              <a:off x="838199" y="6020826"/>
              <a:ext cx="8663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High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3288676-73D6-7B6F-34C7-0420ECB9A835}"/>
                </a:ext>
              </a:extLst>
            </p:cNvPr>
            <p:cNvSpPr txBox="1"/>
            <p:nvPr/>
          </p:nvSpPr>
          <p:spPr>
            <a:xfrm rot="16200000">
              <a:off x="251120" y="1905110"/>
              <a:ext cx="8663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Large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9D877EC-D3D5-CA2C-C306-8D271C8F97B7}"/>
                </a:ext>
              </a:extLst>
            </p:cNvPr>
            <p:cNvSpPr txBox="1"/>
            <p:nvPr/>
          </p:nvSpPr>
          <p:spPr>
            <a:xfrm rot="16200000">
              <a:off x="218099" y="5378330"/>
              <a:ext cx="9324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Small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90FE6FD-0BD6-D83E-9AED-3D442123D90A}"/>
              </a:ext>
            </a:extLst>
          </p:cNvPr>
          <p:cNvSpPr txBox="1"/>
          <p:nvPr/>
        </p:nvSpPr>
        <p:spPr>
          <a:xfrm>
            <a:off x="5873222" y="6431320"/>
            <a:ext cx="3291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Adapted from Guo et al. 2023</a:t>
            </a:r>
          </a:p>
        </p:txBody>
      </p:sp>
    </p:spTree>
    <p:extLst>
      <p:ext uri="{BB962C8B-B14F-4D97-AF65-F5344CB8AC3E}">
        <p14:creationId xmlns:p14="http://schemas.microsoft.com/office/powerpoint/2010/main" val="3078458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A2E62-8633-0531-99CE-CA7AB2831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3455821" cy="1616203"/>
          </a:xfrm>
        </p:spPr>
        <p:txBody>
          <a:bodyPr anchor="b">
            <a:normAutofit/>
          </a:bodyPr>
          <a:lstStyle/>
          <a:p>
            <a:r>
              <a:rPr lang="en-US" sz="3200" dirty="0"/>
              <a:t>National 3D Elevation Program</a:t>
            </a:r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1BCE279B-2296-5B9A-8367-6F05B4CD7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3455821" cy="3447832"/>
          </a:xfrm>
        </p:spPr>
        <p:txBody>
          <a:bodyPr anchor="t">
            <a:normAutofit/>
          </a:bodyPr>
          <a:lstStyle/>
          <a:p>
            <a:r>
              <a:rPr lang="en-US" sz="2000" dirty="0"/>
              <a:t>Nationwide lidar data</a:t>
            </a:r>
          </a:p>
          <a:p>
            <a:r>
              <a:rPr lang="en-US" sz="2000" dirty="0"/>
              <a:t>Bare earth and 3D point clouds</a:t>
            </a:r>
          </a:p>
          <a:p>
            <a:r>
              <a:rPr lang="en-US" sz="2000" dirty="0">
                <a:hlinkClick r:id="rId2"/>
              </a:rPr>
              <a:t>https://apps.nationalmap.gov/lidar-explorer/#/</a:t>
            </a:r>
            <a:endParaRPr lang="en-US" sz="2000" dirty="0"/>
          </a:p>
        </p:txBody>
      </p:sp>
      <p:pic>
        <p:nvPicPr>
          <p:cNvPr id="1026" name="Picture 2" descr="3D Elevation Program FY24 Partnerships">
            <a:extLst>
              <a:ext uri="{FF2B5EF4-FFF2-40B4-BE49-F238E27FC236}">
                <a16:creationId xmlns:a16="http://schemas.microsoft.com/office/drawing/2014/main" id="{F18FA44F-A471-6E9F-ACB0-E24942A01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45870" y="528490"/>
            <a:ext cx="7509412" cy="580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62D720A-CDE8-EF52-860F-919BF9E7B9F7}"/>
              </a:ext>
            </a:extLst>
          </p:cNvPr>
          <p:cNvSpPr txBox="1"/>
          <p:nvPr/>
        </p:nvSpPr>
        <p:spPr>
          <a:xfrm>
            <a:off x="5859282" y="632951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hlinkClick r:id="rId4"/>
              </a:rPr>
              <a:t>https://www.usgs.gov/3d-elevation-program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25144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C5B71-927F-0841-BD98-D0BD415FB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ABC02-DA5E-2E84-F0DC-C21507007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Objectives</a:t>
            </a:r>
            <a:endParaRPr lang="en-US" dirty="0"/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B696A7D5-E0E8-70B0-A18F-533E2AE1B5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788962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3564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FDE967-26A3-53F4-194B-104D5DAE7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70" y="38100"/>
            <a:ext cx="5412259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B86EA-0A91-E81D-1266-AD7118D51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3589" y="1064712"/>
            <a:ext cx="7705837" cy="46863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dirty="0"/>
              <a:t>In </a:t>
            </a:r>
            <a:r>
              <a:rPr lang="en-US" dirty="0" err="1"/>
              <a:t>Rstudio</a:t>
            </a:r>
            <a:r>
              <a:rPr lang="en-US" dirty="0"/>
              <a:t>, click </a:t>
            </a:r>
            <a:r>
              <a:rPr lang="en-US" b="1" dirty="0"/>
              <a:t>terminal tab</a:t>
            </a:r>
            <a:r>
              <a:rPr lang="en-US" dirty="0"/>
              <a:t> and type:</a:t>
            </a:r>
          </a:p>
          <a:p>
            <a:endParaRPr lang="en-US" sz="1400" dirty="0"/>
          </a:p>
          <a:p>
            <a:pPr marL="0" indent="0">
              <a:buNone/>
            </a:pP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800" b="1" dirty="0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</a:rPr>
              <a:t> </a:t>
            </a:r>
            <a:r>
              <a:rPr lang="en-US" sz="1800" b="1" i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urier New" panose="02070309020205020404" pitchFamily="49" charset="0"/>
              </a:rPr>
              <a:t>mkdir</a:t>
            </a:r>
            <a:r>
              <a:rPr lang="en-US" sz="1800" b="1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urier New" panose="02070309020205020404" pitchFamily="49" charset="0"/>
              </a:rPr>
              <a:t> –p /90daydata/shared/$USER/tutorial1_lidr/</a:t>
            </a:r>
          </a:p>
          <a:p>
            <a:pPr lvl="1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Make your own tutorial1 folder</a:t>
            </a:r>
          </a:p>
          <a:p>
            <a:pPr marL="457200" lvl="1" indent="0">
              <a:buNone/>
            </a:pPr>
            <a:endParaRPr lang="en-US" sz="2000" b="0" i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800" b="1" dirty="0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</a:rPr>
              <a:t> </a:t>
            </a:r>
            <a:r>
              <a:rPr lang="en-US" sz="1800" b="1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urier New" panose="02070309020205020404" pitchFamily="49" charset="0"/>
              </a:rPr>
              <a:t>cd /90daydata/shared/$USER/tutorial1_lidr/ 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Go into your new folder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800" b="1" dirty="0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</a:rPr>
              <a:t> cp </a:t>
            </a:r>
            <a:r>
              <a:rPr lang="en-US" sz="1800" b="1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urier New" panose="02070309020205020404" pitchFamily="49" charset="0"/>
              </a:rPr>
              <a:t>-r /project/scinet_workshop2/tutorial1/. .</a:t>
            </a:r>
          </a:p>
          <a:p>
            <a:pPr lvl="1"/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Move tutorial data into your folder</a:t>
            </a:r>
          </a:p>
          <a:p>
            <a:pPr lvl="1"/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800" b="1" dirty="0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</a:rPr>
              <a:t> ln -s "$(</a:t>
            </a:r>
            <a:r>
              <a:rPr lang="en-US" sz="1800" b="1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</a:rPr>
              <a:t>pwd</a:t>
            </a:r>
            <a:r>
              <a:rPr lang="en-US" sz="1800" b="1" dirty="0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</a:rPr>
              <a:t>)" ~</a:t>
            </a:r>
          </a:p>
          <a:p>
            <a:pPr lvl="1"/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Create a symbolic link to the new folder in your home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dir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D400314-E05F-7A6D-1709-5A71ACD85007}"/>
              </a:ext>
            </a:extLst>
          </p:cNvPr>
          <p:cNvSpPr/>
          <p:nvPr/>
        </p:nvSpPr>
        <p:spPr>
          <a:xfrm>
            <a:off x="3269294" y="2113767"/>
            <a:ext cx="989556" cy="2630466"/>
          </a:xfrm>
          <a:prstGeom prst="rightArrow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1998BF-AE3E-D8D8-9B08-E2B75747857D}"/>
              </a:ext>
            </a:extLst>
          </p:cNvPr>
          <p:cNvSpPr txBox="1"/>
          <p:nvPr/>
        </p:nvSpPr>
        <p:spPr>
          <a:xfrm>
            <a:off x="5743426" y="28979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https://atlas-</a:t>
            </a:r>
            <a:r>
              <a:rPr lang="en-US" sz="2800" dirty="0" err="1">
                <a:solidFill>
                  <a:schemeClr val="accent2">
                    <a:lumMod val="50000"/>
                  </a:schemeClr>
                </a:solidFill>
              </a:rPr>
              <a:t>ood.hpc.msstate.edu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D5F9D6-1F29-0679-3756-6CAD94A13FE9}"/>
              </a:ext>
            </a:extLst>
          </p:cNvPr>
          <p:cNvSpPr txBox="1"/>
          <p:nvPr/>
        </p:nvSpPr>
        <p:spPr>
          <a:xfrm>
            <a:off x="5867401" y="6000423"/>
            <a:ext cx="6324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GitHub Repository:</a:t>
            </a:r>
          </a:p>
          <a:p>
            <a:r>
              <a:rPr lang="en-US" sz="2400" dirty="0">
                <a:solidFill>
                  <a:srgbClr val="0070C0"/>
                </a:solidFill>
              </a:rPr>
              <a:t>https://</a:t>
            </a:r>
            <a:r>
              <a:rPr lang="en-US" sz="2400" dirty="0" err="1">
                <a:solidFill>
                  <a:srgbClr val="0070C0"/>
                </a:solidFill>
              </a:rPr>
              <a:t>github.com</a:t>
            </a:r>
            <a:r>
              <a:rPr lang="en-US" sz="2400" dirty="0">
                <a:solidFill>
                  <a:srgbClr val="0070C0"/>
                </a:solidFill>
              </a:rPr>
              <a:t>/</a:t>
            </a:r>
            <a:r>
              <a:rPr lang="en-US" sz="2400" dirty="0" err="1">
                <a:solidFill>
                  <a:srgbClr val="0070C0"/>
                </a:solidFill>
              </a:rPr>
              <a:t>KevinLi</a:t>
            </a:r>
            <a:r>
              <a:rPr lang="en-US" sz="2400" dirty="0">
                <a:solidFill>
                  <a:srgbClr val="0070C0"/>
                </a:solidFill>
              </a:rPr>
              <a:t>-USDA/</a:t>
            </a:r>
            <a:r>
              <a:rPr lang="en-US" sz="2400" dirty="0" err="1">
                <a:solidFill>
                  <a:srgbClr val="0070C0"/>
                </a:solidFill>
              </a:rPr>
              <a:t>lidar_tutorial</a:t>
            </a:r>
            <a:endParaRPr 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825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7524</TotalTime>
  <Words>890</Words>
  <Application>Microsoft Macintosh PowerPoint</Application>
  <PresentationFormat>Widescreen</PresentationFormat>
  <Paragraphs>111</Paragraphs>
  <Slides>16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Courier New</vt:lpstr>
      <vt:lpstr>Office Theme</vt:lpstr>
      <vt:lpstr>Lidar in R</vt:lpstr>
      <vt:lpstr>Objectives</vt:lpstr>
      <vt:lpstr>What is lidar?</vt:lpstr>
      <vt:lpstr>Is it LiDaR or lidar?</vt:lpstr>
      <vt:lpstr>Why lidar?</vt:lpstr>
      <vt:lpstr>How can I get lidar data?</vt:lpstr>
      <vt:lpstr>National 3D Elevation Program</vt:lpstr>
      <vt:lpstr>Objectives</vt:lpstr>
      <vt:lpstr>PowerPoint Presentation</vt:lpstr>
      <vt:lpstr>Common steps in processing lidar</vt:lpstr>
      <vt:lpstr>Progressive morphological filtering</vt:lpstr>
      <vt:lpstr>Cloth simulation filter</vt:lpstr>
      <vt:lpstr>Visualizing lidR outputs in R</vt:lpstr>
      <vt:lpstr>PowerPoint Presentation</vt:lpstr>
      <vt:lpstr>Using parallel processing in lidR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Lidar in R</dc:title>
  <dc:creator>Li, Kevin (CTR) - REE-ARS</dc:creator>
  <cp:lastModifiedBy>Li, Kevin (CTR) - REE-ARS</cp:lastModifiedBy>
  <cp:revision>11</cp:revision>
  <dcterms:created xsi:type="dcterms:W3CDTF">2024-03-08T19:36:39Z</dcterms:created>
  <dcterms:modified xsi:type="dcterms:W3CDTF">2024-03-14T16:56:11Z</dcterms:modified>
</cp:coreProperties>
</file>